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1"/>
  </p:notesMasterIdLst>
  <p:handoutMasterIdLst>
    <p:handoutMasterId r:id="rId12"/>
  </p:handoutMasterIdLst>
  <p:sldIdLst>
    <p:sldId id="374" r:id="rId2"/>
    <p:sldId id="378" r:id="rId3"/>
    <p:sldId id="387" r:id="rId4"/>
    <p:sldId id="385" r:id="rId5"/>
    <p:sldId id="391" r:id="rId6"/>
    <p:sldId id="389" r:id="rId7"/>
    <p:sldId id="377" r:id="rId8"/>
    <p:sldId id="390" r:id="rId9"/>
    <p:sldId id="382" r:id="rId10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6600CC"/>
    <a:srgbClr val="D6D6D6"/>
    <a:srgbClr val="CCCCFF"/>
    <a:srgbClr val="000066"/>
    <a:srgbClr val="000099"/>
    <a:srgbClr val="FFFF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6" autoAdjust="0"/>
    <p:restoredTop sz="93388" autoAdjust="0"/>
  </p:normalViewPr>
  <p:slideViewPr>
    <p:cSldViewPr>
      <p:cViewPr>
        <p:scale>
          <a:sx n="66" d="100"/>
          <a:sy n="66" d="100"/>
        </p:scale>
        <p:origin x="-132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fld id="{659819D1-FD17-4FFD-B46A-C2EEB17570D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1" tIns="47780" rIns="95561" bIns="4778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fld id="{0F76A320-9912-44A2-B8BB-A43C69B8E6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6F2D4-DFC8-4464-9A5F-F5C5DAFBE6B6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94A0-CC93-4506-A8A8-8AB250F373A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16B11-3FA3-42CF-9577-17FAE68E2B91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7FF62-6080-4AE6-BD40-79F77EDBFD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C0E98-0A79-4A89-9BF6-0C19A42F2447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AB8E1-7223-469E-9FD4-F894D119521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E98B6-D49F-4501-BB7C-E9027602C2B7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43FF3-1A7D-4371-BB63-90EDD2B058E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6DAD-46F9-4367-86AA-8AE5B24E0888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A9DD6-2986-4973-A0E3-234C71786F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F701E-9164-4E46-A728-DDDA63BE7398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4BEA6-C32E-4599-B95F-D95C49EBE25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35E94-90C9-4E53-9095-EB6355E84DF8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616A-B005-49B5-B583-4FEC53FB81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E5625-27D8-4473-AC80-AE7E63B61BDF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8CA36-8B24-4C5A-9DDA-75A5496D17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45309-F01C-49BC-B7EB-E07D63DCFEBA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DE5E4-E53F-4500-A474-7D459E45E8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80E9D-3143-4AD8-B390-4488CAD37D16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D97D5-2E02-4D72-AF7D-43456E4A99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7F8D0-67A2-4C93-A04F-CDE7B9E33F97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6691D-8FE1-4407-AB3F-B16A5EC5CD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6A4E3FC-DDBC-4729-9761-B29A02F38198}" type="datetimeFigureOut">
              <a:rPr lang="hu-HU"/>
              <a:pPr>
                <a:defRPr/>
              </a:pPr>
              <a:t>2011.11.10.</a:t>
            </a:fld>
            <a:endParaRPr lang="hu-H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5D81E2-D597-4651-9077-52CD4FA4E7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7" r:id="rId2"/>
    <p:sldLayoutId id="2147484146" r:id="rId3"/>
    <p:sldLayoutId id="2147484145" r:id="rId4"/>
    <p:sldLayoutId id="2147484144" r:id="rId5"/>
    <p:sldLayoutId id="2147484143" r:id="rId6"/>
    <p:sldLayoutId id="2147484142" r:id="rId7"/>
    <p:sldLayoutId id="2147484141" r:id="rId8"/>
    <p:sldLayoutId id="2147484140" r:id="rId9"/>
    <p:sldLayoutId id="2147484139" r:id="rId10"/>
    <p:sldLayoutId id="2147484138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artalom helye 1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  <a:defRPr/>
            </a:pPr>
            <a:endParaRPr lang="hu-HU" sz="2400" b="1" dirty="0"/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hu-HU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</a:t>
            </a:r>
            <a:r>
              <a:rPr lang="hu-HU" sz="2800" b="1" dirty="0" err="1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Hungarian</a:t>
            </a:r>
            <a:r>
              <a:rPr lang="hu-HU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sz="2800" b="1" dirty="0" err="1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Educational</a:t>
            </a:r>
            <a:r>
              <a:rPr lang="hu-HU" sz="2800" b="1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Integration Program</a:t>
            </a:r>
            <a:endParaRPr lang="hu-HU" sz="2800" b="1" dirty="0"/>
          </a:p>
          <a:p>
            <a:pPr algn="ctr" eaLnBrk="1" hangingPunct="1">
              <a:buFont typeface="Wingdings 3" pitchFamily="18" charset="2"/>
              <a:buNone/>
              <a:defRPr/>
            </a:pPr>
            <a:endParaRPr lang="hu-HU" sz="2400" b="1" dirty="0"/>
          </a:p>
          <a:p>
            <a:pPr algn="ctr" eaLnBrk="1" hangingPunct="1">
              <a:buFont typeface="Wingdings 3" pitchFamily="18" charset="2"/>
              <a:buNone/>
              <a:defRPr/>
            </a:pPr>
            <a:endParaRPr lang="hu-HU" sz="2400" b="1" dirty="0"/>
          </a:p>
          <a:p>
            <a:pPr algn="ctr" eaLnBrk="1" hangingPunct="1">
              <a:buFont typeface="Wingdings 3" pitchFamily="18" charset="2"/>
              <a:buNone/>
              <a:defRPr/>
            </a:pPr>
            <a:r>
              <a:rPr lang="hu-HU" sz="2000" b="1" dirty="0" err="1"/>
              <a:t>EURoma</a:t>
            </a:r>
            <a:r>
              <a:rPr lang="hu-HU" sz="2000" b="1" dirty="0"/>
              <a:t> Meeting </a:t>
            </a:r>
          </a:p>
          <a:p>
            <a:pPr algn="ctr" eaLnBrk="1" hangingPunct="1">
              <a:buFont typeface="Wingdings 3" pitchFamily="18" charset="2"/>
              <a:buNone/>
              <a:defRPr/>
            </a:pPr>
            <a:endParaRPr lang="hu-HU" sz="2000" b="1" dirty="0"/>
          </a:p>
          <a:p>
            <a:pPr algn="ctr" eaLnBrk="1" hangingPunct="1">
              <a:buFontTx/>
              <a:buNone/>
              <a:defRPr/>
            </a:pPr>
            <a:r>
              <a:rPr lang="en-GB" sz="2000" b="1" dirty="0"/>
              <a:t>10</a:t>
            </a:r>
            <a:r>
              <a:rPr lang="en-GB" sz="2000" b="1" baseline="30000" dirty="0"/>
              <a:t>th</a:t>
            </a:r>
            <a:r>
              <a:rPr lang="en-GB" sz="2000" b="1" dirty="0"/>
              <a:t> -11</a:t>
            </a:r>
            <a:r>
              <a:rPr lang="en-GB" sz="2000" b="1" baseline="30000" dirty="0"/>
              <a:t>th</a:t>
            </a:r>
            <a:r>
              <a:rPr lang="en-GB" sz="2000" b="1" dirty="0"/>
              <a:t> November 2011, Budapest</a:t>
            </a:r>
            <a:endParaRPr lang="hu-HU" sz="2000" dirty="0"/>
          </a:p>
          <a:p>
            <a:pPr algn="just" eaLnBrk="1" hangingPunct="1">
              <a:buFont typeface="Wingdings 3" pitchFamily="18" charset="2"/>
              <a:buNone/>
              <a:defRPr/>
            </a:pPr>
            <a:endParaRPr lang="hu-HU" sz="1500" dirty="0"/>
          </a:p>
          <a:p>
            <a:pPr eaLnBrk="1" hangingPunct="1">
              <a:defRPr/>
            </a:pPr>
            <a:endParaRPr lang="hu-HU" sz="1400" b="1" dirty="0"/>
          </a:p>
          <a:p>
            <a:pPr eaLnBrk="1" hangingPunct="1">
              <a:defRPr/>
            </a:pPr>
            <a:endParaRPr lang="hu-HU" sz="1400" dirty="0"/>
          </a:p>
        </p:txBody>
      </p:sp>
      <p:pic>
        <p:nvPicPr>
          <p:cNvPr id="15363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artalom helye 1"/>
          <p:cNvSpPr>
            <a:spLocks noGrp="1"/>
          </p:cNvSpPr>
          <p:nvPr>
            <p:ph idx="4294967295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hu-HU" sz="24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Overview</a:t>
            </a:r>
            <a:r>
              <a:rPr lang="hu-HU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of </a:t>
            </a:r>
            <a:r>
              <a:rPr lang="hu-HU" sz="24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the</a:t>
            </a:r>
            <a:r>
              <a:rPr lang="hu-HU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problems</a:t>
            </a:r>
            <a:r>
              <a:rPr lang="hu-HU" sz="2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and </a:t>
            </a:r>
            <a:r>
              <a:rPr lang="hu-HU" sz="24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</a:t>
            </a:r>
            <a:endParaRPr lang="hu-HU" sz="2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hu-HU" sz="1600" dirty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hu-H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hu-HU" sz="1600" dirty="0"/>
              <a:t>	T</a:t>
            </a:r>
            <a:r>
              <a:rPr lang="en-US" sz="1600" dirty="0"/>
              <a:t>he Hungarian educational system provides the fewest opportunities for children of parents with lower education and the children of poor families among the</a:t>
            </a:r>
            <a:r>
              <a:rPr lang="hu-HU" sz="1600" dirty="0"/>
              <a:t> </a:t>
            </a:r>
            <a:r>
              <a:rPr lang="hu-HU" sz="1600" dirty="0" err="1"/>
              <a:t>surveyed</a:t>
            </a:r>
            <a:r>
              <a:rPr lang="hu-HU" sz="1600" dirty="0"/>
              <a:t> OECD </a:t>
            </a:r>
            <a:r>
              <a:rPr lang="hu-HU" sz="1600" dirty="0" err="1"/>
              <a:t>countries</a:t>
            </a:r>
            <a:r>
              <a:rPr lang="hu-HU" sz="1600" dirty="0"/>
              <a:t> (</a:t>
            </a:r>
            <a:r>
              <a:rPr lang="hu-HU" sz="1600" dirty="0" err="1"/>
              <a:t>OECD</a:t>
            </a:r>
            <a:r>
              <a:rPr lang="hu-HU" sz="1600" dirty="0"/>
              <a:t> PISA, 2000, 2003, 2006)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hu-HU" sz="1600" dirty="0"/>
          </a:p>
          <a:p>
            <a:pPr algn="just" eaLnBrk="1" hangingPunct="1">
              <a:buFontTx/>
              <a:buNone/>
              <a:defRPr/>
            </a:pPr>
            <a:r>
              <a:rPr lang="hu-HU" sz="1600" dirty="0"/>
              <a:t>	</a:t>
            </a:r>
            <a:r>
              <a:rPr lang="hu-HU" sz="1600" dirty="0" err="1"/>
              <a:t>Selectivity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school</a:t>
            </a:r>
            <a:r>
              <a:rPr lang="hu-HU" sz="1600" dirty="0"/>
              <a:t> </a:t>
            </a:r>
            <a:r>
              <a:rPr lang="hu-HU" sz="1600" dirty="0" err="1"/>
              <a:t>system</a:t>
            </a:r>
            <a:r>
              <a:rPr lang="hu-HU" sz="1600" dirty="0"/>
              <a:t>: The </a:t>
            </a:r>
            <a:r>
              <a:rPr lang="hu-HU" sz="1600" dirty="0" err="1"/>
              <a:t>differences</a:t>
            </a:r>
            <a:r>
              <a:rPr lang="hu-HU" sz="1600" dirty="0"/>
              <a:t> </a:t>
            </a:r>
            <a:r>
              <a:rPr lang="hu-HU" sz="1600" dirty="0" err="1"/>
              <a:t>in</a:t>
            </a:r>
            <a:r>
              <a:rPr lang="hu-HU" sz="1600" dirty="0"/>
              <a:t> </a:t>
            </a:r>
            <a:r>
              <a:rPr lang="hu-HU" sz="1600" dirty="0" err="1"/>
              <a:t>school</a:t>
            </a:r>
            <a:r>
              <a:rPr lang="hu-HU" sz="1600" dirty="0"/>
              <a:t> </a:t>
            </a:r>
            <a:r>
              <a:rPr lang="hu-HU" sz="1600" dirty="0" err="1"/>
              <a:t>achievements</a:t>
            </a:r>
            <a:r>
              <a:rPr lang="hu-HU" sz="1600" dirty="0"/>
              <a:t> </a:t>
            </a:r>
            <a:r>
              <a:rPr lang="hu-HU" sz="1600" dirty="0" err="1"/>
              <a:t>among</a:t>
            </a:r>
            <a:r>
              <a:rPr lang="hu-HU" sz="1600" dirty="0"/>
              <a:t> </a:t>
            </a:r>
            <a:r>
              <a:rPr lang="hu-HU" sz="1600" dirty="0" err="1"/>
              <a:t>schools</a:t>
            </a:r>
            <a:r>
              <a:rPr lang="hu-HU" sz="1600" dirty="0"/>
              <a:t> </a:t>
            </a:r>
            <a:r>
              <a:rPr lang="hu-HU" sz="1600" dirty="0" err="1"/>
              <a:t>are</a:t>
            </a:r>
            <a:r>
              <a:rPr lang="hu-HU" sz="1600" dirty="0"/>
              <a:t> more </a:t>
            </a:r>
            <a:r>
              <a:rPr lang="hu-HU" sz="1600" dirty="0" err="1"/>
              <a:t>significant</a:t>
            </a:r>
            <a:r>
              <a:rPr lang="hu-HU" sz="1600" dirty="0"/>
              <a:t> </a:t>
            </a:r>
            <a:r>
              <a:rPr lang="hu-HU" sz="1600" dirty="0" err="1"/>
              <a:t>than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differences</a:t>
            </a:r>
            <a:r>
              <a:rPr lang="hu-HU" sz="1600" dirty="0"/>
              <a:t> </a:t>
            </a:r>
            <a:r>
              <a:rPr lang="hu-HU" sz="1600" dirty="0" err="1"/>
              <a:t>between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achievements</a:t>
            </a:r>
            <a:r>
              <a:rPr lang="hu-HU" sz="1600" dirty="0"/>
              <a:t> of </a:t>
            </a:r>
            <a:r>
              <a:rPr lang="hu-HU" sz="1600" dirty="0" err="1"/>
              <a:t>students</a:t>
            </a:r>
            <a:r>
              <a:rPr lang="hu-HU" sz="1600" dirty="0"/>
              <a:t> </a:t>
            </a:r>
            <a:r>
              <a:rPr lang="hu-HU" sz="1600" dirty="0" err="1"/>
              <a:t>within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schools</a:t>
            </a:r>
            <a:r>
              <a:rPr lang="hu-HU" sz="1600" dirty="0"/>
              <a:t>.</a:t>
            </a:r>
          </a:p>
          <a:p>
            <a:pPr algn="just" eaLnBrk="1" hangingPunct="1">
              <a:buFontTx/>
              <a:buNone/>
              <a:defRPr/>
            </a:pPr>
            <a:endParaRPr lang="hu-HU" sz="1600" dirty="0"/>
          </a:p>
          <a:p>
            <a:pPr algn="just" eaLnBrk="1" hangingPunct="1">
              <a:buFontTx/>
              <a:buNone/>
              <a:defRPr/>
            </a:pPr>
            <a:r>
              <a:rPr lang="hu-HU" sz="1600" dirty="0"/>
              <a:t>	</a:t>
            </a:r>
            <a:r>
              <a:rPr lang="hu-HU" sz="1600" dirty="0" err="1"/>
              <a:t>Contextual</a:t>
            </a:r>
            <a:r>
              <a:rPr lang="hu-HU" sz="1600" dirty="0"/>
              <a:t> </a:t>
            </a:r>
            <a:r>
              <a:rPr lang="hu-HU" sz="1600" dirty="0" err="1"/>
              <a:t>effect</a:t>
            </a:r>
            <a:r>
              <a:rPr lang="hu-HU" sz="1600" dirty="0"/>
              <a:t>’: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socio-economical</a:t>
            </a:r>
            <a:r>
              <a:rPr lang="hu-HU" sz="1600" dirty="0"/>
              <a:t> status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school</a:t>
            </a:r>
            <a:r>
              <a:rPr lang="hu-HU" sz="1600" dirty="0"/>
              <a:t> (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average</a:t>
            </a:r>
            <a:r>
              <a:rPr lang="hu-HU" sz="1600" dirty="0"/>
              <a:t> status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students</a:t>
            </a:r>
            <a:r>
              <a:rPr lang="hu-HU" sz="1600" dirty="0"/>
              <a:t>) </a:t>
            </a:r>
            <a:r>
              <a:rPr lang="hu-HU" sz="1600" dirty="0" err="1"/>
              <a:t>contributes</a:t>
            </a:r>
            <a:r>
              <a:rPr lang="hu-HU" sz="1600" dirty="0"/>
              <a:t> more </a:t>
            </a:r>
            <a:r>
              <a:rPr lang="hu-HU" sz="1600" dirty="0" err="1"/>
              <a:t>to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school</a:t>
            </a:r>
            <a:r>
              <a:rPr lang="hu-HU" sz="1600" dirty="0"/>
              <a:t> </a:t>
            </a:r>
            <a:r>
              <a:rPr lang="hu-HU" sz="1600" dirty="0" err="1"/>
              <a:t>achievements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students</a:t>
            </a:r>
            <a:r>
              <a:rPr lang="hu-HU" sz="1600" dirty="0"/>
              <a:t>, </a:t>
            </a:r>
            <a:r>
              <a:rPr lang="hu-HU" sz="1600" dirty="0" err="1"/>
              <a:t>than</a:t>
            </a:r>
            <a:r>
              <a:rPr lang="hu-HU" sz="1600" dirty="0"/>
              <a:t> </a:t>
            </a:r>
            <a:r>
              <a:rPr lang="hu-HU" sz="1600" dirty="0" err="1"/>
              <a:t>their</a:t>
            </a:r>
            <a:r>
              <a:rPr lang="hu-HU" sz="1600" dirty="0"/>
              <a:t> </a:t>
            </a:r>
            <a:r>
              <a:rPr lang="hu-HU" sz="1600" dirty="0" err="1"/>
              <a:t>family</a:t>
            </a:r>
            <a:r>
              <a:rPr lang="hu-HU" sz="1600" dirty="0"/>
              <a:t> </a:t>
            </a:r>
            <a:r>
              <a:rPr lang="hu-HU" sz="1600" dirty="0" err="1"/>
              <a:t>background</a:t>
            </a:r>
            <a:r>
              <a:rPr lang="hu-HU" sz="1600" dirty="0"/>
              <a:t>. </a:t>
            </a:r>
          </a:p>
          <a:p>
            <a:pPr algn="just" eaLnBrk="1" hangingPunct="1">
              <a:buFontTx/>
              <a:buChar char="-"/>
              <a:defRPr/>
            </a:pPr>
            <a:endParaRPr lang="hu-HU" sz="1600" dirty="0"/>
          </a:p>
          <a:p>
            <a:pPr algn="just" eaLnBrk="1" hangingPunct="1">
              <a:buFontTx/>
              <a:buNone/>
              <a:defRPr/>
            </a:pPr>
            <a:r>
              <a:rPr lang="hu-HU" sz="1600" dirty="0"/>
              <a:t>	</a:t>
            </a:r>
            <a:r>
              <a:rPr lang="hu-HU" sz="1600" dirty="0" err="1"/>
              <a:t>In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OECD </a:t>
            </a:r>
            <a:r>
              <a:rPr lang="hu-HU" sz="1600" dirty="0" err="1"/>
              <a:t>countries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36% of </a:t>
            </a:r>
            <a:r>
              <a:rPr lang="hu-HU" sz="1600" dirty="0" err="1"/>
              <a:t>differences</a:t>
            </a:r>
            <a:r>
              <a:rPr lang="hu-HU" sz="1600" dirty="0"/>
              <a:t> </a:t>
            </a:r>
            <a:r>
              <a:rPr lang="hu-HU" sz="1600" dirty="0" err="1"/>
              <a:t>in</a:t>
            </a:r>
            <a:r>
              <a:rPr lang="hu-HU" sz="1600" dirty="0"/>
              <a:t> </a:t>
            </a:r>
            <a:r>
              <a:rPr lang="hu-HU" sz="1600" dirty="0" err="1"/>
              <a:t>reading</a:t>
            </a:r>
            <a:r>
              <a:rPr lang="hu-HU" sz="1600" dirty="0"/>
              <a:t> </a:t>
            </a:r>
            <a:r>
              <a:rPr lang="hu-HU" sz="1600" dirty="0" err="1"/>
              <a:t>achievements</a:t>
            </a:r>
            <a:r>
              <a:rPr lang="hu-HU" sz="1600" dirty="0"/>
              <a:t> </a:t>
            </a:r>
            <a:r>
              <a:rPr lang="hu-HU" sz="1600" dirty="0" err="1"/>
              <a:t>can</a:t>
            </a:r>
            <a:r>
              <a:rPr lang="hu-HU" sz="1600" dirty="0"/>
              <a:t> be </a:t>
            </a:r>
            <a:r>
              <a:rPr lang="hu-HU" sz="1600" dirty="0" err="1"/>
              <a:t>explained</a:t>
            </a:r>
            <a:r>
              <a:rPr lang="hu-HU" sz="1600" dirty="0"/>
              <a:t> </a:t>
            </a:r>
            <a:r>
              <a:rPr lang="hu-HU" sz="1600" dirty="0" err="1"/>
              <a:t>by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differences</a:t>
            </a:r>
            <a:r>
              <a:rPr lang="hu-HU" sz="1600" dirty="0"/>
              <a:t> </a:t>
            </a:r>
            <a:r>
              <a:rPr lang="hu-HU" sz="1600" dirty="0" err="1"/>
              <a:t>among</a:t>
            </a:r>
            <a:r>
              <a:rPr lang="hu-HU" sz="1600" dirty="0"/>
              <a:t> </a:t>
            </a:r>
            <a:r>
              <a:rPr lang="hu-HU" sz="1600" dirty="0" err="1"/>
              <a:t>schools</a:t>
            </a:r>
            <a:r>
              <a:rPr lang="hu-HU" sz="1600" dirty="0"/>
              <a:t>, </a:t>
            </a:r>
            <a:r>
              <a:rPr lang="hu-HU" sz="1600" dirty="0" err="1"/>
              <a:t>while</a:t>
            </a:r>
            <a:r>
              <a:rPr lang="hu-HU" sz="1600" dirty="0"/>
              <a:t> </a:t>
            </a:r>
            <a:r>
              <a:rPr lang="hu-HU" sz="1600" dirty="0" err="1"/>
              <a:t>this</a:t>
            </a:r>
            <a:r>
              <a:rPr lang="hu-HU" sz="1600" dirty="0"/>
              <a:t> </a:t>
            </a:r>
            <a:r>
              <a:rPr lang="hu-HU" sz="1600" dirty="0" err="1"/>
              <a:t>proportion</a:t>
            </a:r>
            <a:r>
              <a:rPr lang="hu-HU" sz="1600" dirty="0"/>
              <a:t> is 71% </a:t>
            </a:r>
            <a:r>
              <a:rPr lang="hu-HU" sz="1600" dirty="0" err="1"/>
              <a:t>in</a:t>
            </a:r>
            <a:r>
              <a:rPr lang="hu-HU" sz="1600" dirty="0"/>
              <a:t> Hungary.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hu-HU" sz="1600" b="1" dirty="0"/>
          </a:p>
          <a:p>
            <a:pPr eaLnBrk="1" hangingPunct="1">
              <a:lnSpc>
                <a:spcPct val="80000"/>
              </a:lnSpc>
              <a:defRPr/>
            </a:pPr>
            <a:endParaRPr lang="hu-HU" sz="1600" b="1" dirty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hu-HU" sz="1400" b="1" dirty="0"/>
          </a:p>
        </p:txBody>
      </p:sp>
      <p:pic>
        <p:nvPicPr>
          <p:cNvPr id="16387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artalom helye 1"/>
          <p:cNvSpPr>
            <a:spLocks noGrp="1"/>
          </p:cNvSpPr>
          <p:nvPr>
            <p:ph idx="4294967295"/>
          </p:nvPr>
        </p:nvSpPr>
        <p:spPr>
          <a:xfrm>
            <a:off x="468313" y="476250"/>
            <a:ext cx="8229600" cy="5976938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err="1" smtClean="0"/>
              <a:t>Financing</a:t>
            </a:r>
            <a:r>
              <a:rPr lang="hu-HU" sz="1600" b="1" dirty="0" smtClean="0"/>
              <a:t> </a:t>
            </a:r>
            <a:r>
              <a:rPr lang="hu-HU" sz="1600" b="1" dirty="0" smtClean="0"/>
              <a:t>I</a:t>
            </a:r>
            <a:r>
              <a:rPr lang="hu-HU" sz="1600" b="1" dirty="0" smtClean="0"/>
              <a:t>ntegration </a:t>
            </a:r>
            <a:r>
              <a:rPr lang="hu-HU" sz="1600" b="1" dirty="0" err="1" smtClean="0"/>
              <a:t>E</a:t>
            </a:r>
            <a:r>
              <a:rPr lang="hu-HU" sz="1600" b="1" dirty="0" err="1" smtClean="0"/>
              <a:t>ducational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P</a:t>
            </a:r>
            <a:r>
              <a:rPr lang="hu-HU" sz="1600" b="1" dirty="0" err="1" smtClean="0"/>
              <a:t>rograms</a:t>
            </a:r>
            <a:endParaRPr lang="hu-HU" sz="1600" b="1" dirty="0" smtClean="0"/>
          </a:p>
          <a:p>
            <a:pPr algn="just" eaLnBrk="1" hangingPunct="1">
              <a:buFontTx/>
              <a:buNone/>
            </a:pPr>
            <a:endParaRPr lang="hu-HU" sz="1600" b="1" dirty="0" smtClean="0"/>
          </a:p>
          <a:p>
            <a:pPr algn="just" eaLnBrk="1" hangingPunct="1">
              <a:buFontTx/>
              <a:buNone/>
            </a:pPr>
            <a:r>
              <a:rPr lang="hu-HU" sz="1600" b="1" dirty="0" smtClean="0"/>
              <a:t>	</a:t>
            </a:r>
            <a:r>
              <a:rPr lang="hu-HU" sz="1600" b="1" dirty="0" err="1" smtClean="0"/>
              <a:t>Target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group</a:t>
            </a:r>
            <a:r>
              <a:rPr lang="hu-HU" sz="1600" b="1" dirty="0" smtClean="0"/>
              <a:t>: </a:t>
            </a:r>
            <a:r>
              <a:rPr lang="hu-HU" sz="1600" dirty="0" smtClean="0"/>
              <a:t>Multi </a:t>
            </a:r>
            <a:r>
              <a:rPr lang="hu-HU" sz="1600" dirty="0" err="1" smtClean="0"/>
              <a:t>disadvantaged</a:t>
            </a:r>
            <a:r>
              <a:rPr lang="hu-HU" sz="1600" dirty="0" smtClean="0"/>
              <a:t> </a:t>
            </a:r>
            <a:r>
              <a:rPr lang="hu-HU" sz="1600" dirty="0" err="1" smtClean="0"/>
              <a:t>childrens</a:t>
            </a:r>
            <a:r>
              <a:rPr lang="hu-HU" sz="1600" dirty="0" smtClean="0"/>
              <a:t>, </a:t>
            </a:r>
            <a:r>
              <a:rPr lang="hu-HU" sz="1600" dirty="0" err="1" smtClean="0"/>
              <a:t>pupils</a:t>
            </a:r>
            <a:endParaRPr lang="hu-HU" sz="1800" dirty="0" smtClean="0"/>
          </a:p>
          <a:p>
            <a:pPr algn="just" eaLnBrk="1" hangingPunct="1">
              <a:buFontTx/>
              <a:buNone/>
            </a:pPr>
            <a:r>
              <a:rPr lang="hu-HU" sz="1600" b="1" dirty="0" smtClean="0"/>
              <a:t>	</a:t>
            </a:r>
            <a:r>
              <a:rPr lang="hu-HU" sz="1600" b="1" dirty="0" err="1" smtClean="0"/>
              <a:t>Objectives</a:t>
            </a:r>
            <a:r>
              <a:rPr lang="hu-HU" sz="1600" b="1" dirty="0" smtClean="0"/>
              <a:t> of </a:t>
            </a:r>
            <a:r>
              <a:rPr lang="hu-HU" sz="1600" b="1" dirty="0" err="1" smtClean="0"/>
              <a:t>the</a:t>
            </a:r>
            <a:r>
              <a:rPr lang="hu-HU" sz="1600" b="1" dirty="0" smtClean="0"/>
              <a:t> School Integration Program: </a:t>
            </a:r>
          </a:p>
          <a:p>
            <a:pPr algn="just" eaLnBrk="1" hangingPunct="1">
              <a:buFontTx/>
              <a:buNone/>
            </a:pP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Reduce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influence</a:t>
            </a:r>
            <a:r>
              <a:rPr lang="hu-HU" sz="1600" dirty="0" smtClean="0"/>
              <a:t> of </a:t>
            </a:r>
            <a:r>
              <a:rPr lang="hu-HU" sz="1600" dirty="0" err="1" smtClean="0"/>
              <a:t>social</a:t>
            </a:r>
            <a:r>
              <a:rPr lang="hu-HU" sz="1600" dirty="0" smtClean="0"/>
              <a:t> </a:t>
            </a:r>
            <a:r>
              <a:rPr lang="hu-HU" sz="1600" dirty="0" err="1" smtClean="0"/>
              <a:t>background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educational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results</a:t>
            </a:r>
            <a:r>
              <a:rPr lang="hu-HU" sz="1600" dirty="0" smtClean="0"/>
              <a:t>, 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Motivate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inplementation</a:t>
            </a:r>
            <a:r>
              <a:rPr lang="hu-HU" sz="1600" dirty="0" smtClean="0"/>
              <a:t> of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effective</a:t>
            </a:r>
            <a:r>
              <a:rPr lang="hu-HU" sz="1600" dirty="0" smtClean="0"/>
              <a:t> and </a:t>
            </a:r>
            <a:r>
              <a:rPr lang="hu-HU" sz="1600" dirty="0" err="1" smtClean="0"/>
              <a:t>innovative</a:t>
            </a:r>
            <a:r>
              <a:rPr lang="hu-HU" sz="1600" dirty="0" smtClean="0"/>
              <a:t> </a:t>
            </a:r>
            <a:r>
              <a:rPr lang="hu-HU" sz="1600" dirty="0" err="1" smtClean="0"/>
              <a:t>pedagogy</a:t>
            </a:r>
            <a:r>
              <a:rPr lang="hu-HU" sz="1600" dirty="0" smtClean="0"/>
              <a:t> </a:t>
            </a:r>
            <a:r>
              <a:rPr lang="hu-HU" sz="1600" dirty="0" err="1" smtClean="0"/>
              <a:t>methods</a:t>
            </a:r>
            <a:r>
              <a:rPr lang="hu-HU" sz="1600" dirty="0" smtClean="0"/>
              <a:t> 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Improve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educational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resoult</a:t>
            </a:r>
            <a:r>
              <a:rPr lang="hu-HU" sz="1600" dirty="0" smtClean="0"/>
              <a:t> of </a:t>
            </a:r>
            <a:r>
              <a:rPr lang="hu-HU" sz="1600" dirty="0" err="1" smtClean="0"/>
              <a:t>disadvantaged</a:t>
            </a:r>
            <a:r>
              <a:rPr lang="hu-HU" sz="1600" dirty="0" smtClean="0"/>
              <a:t> </a:t>
            </a:r>
            <a:r>
              <a:rPr lang="hu-HU" sz="1600" dirty="0" err="1" smtClean="0"/>
              <a:t>children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Reduce</a:t>
            </a:r>
            <a:r>
              <a:rPr lang="hu-HU" sz="1600" dirty="0" smtClean="0"/>
              <a:t> </a:t>
            </a:r>
            <a:r>
              <a:rPr lang="hu-HU" sz="1600" dirty="0" err="1" smtClean="0"/>
              <a:t>segregation</a:t>
            </a:r>
            <a:r>
              <a:rPr lang="hu-HU" sz="1600" dirty="0" smtClean="0"/>
              <a:t>,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Improve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quality</a:t>
            </a:r>
            <a:r>
              <a:rPr lang="hu-HU" sz="1600" dirty="0" smtClean="0"/>
              <a:t> of </a:t>
            </a:r>
            <a:r>
              <a:rPr lang="hu-HU" sz="1600" dirty="0" err="1" smtClean="0"/>
              <a:t>education</a:t>
            </a:r>
            <a:r>
              <a:rPr lang="hu-HU" sz="1600" dirty="0" smtClean="0"/>
              <a:t> </a:t>
            </a:r>
            <a:endParaRPr lang="hu-HU" sz="1600" b="1" dirty="0" smtClean="0"/>
          </a:p>
          <a:p>
            <a:pPr eaLnBrk="1" hangingPunct="1"/>
            <a:r>
              <a:rPr lang="hu-HU" sz="1600" dirty="0" smtClean="0"/>
              <a:t>Support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early</a:t>
            </a:r>
            <a:r>
              <a:rPr lang="hu-HU" sz="1600" dirty="0" smtClean="0"/>
              <a:t> </a:t>
            </a:r>
            <a:r>
              <a:rPr lang="hu-HU" sz="1600" dirty="0" err="1" smtClean="0"/>
              <a:t>development</a:t>
            </a:r>
            <a:r>
              <a:rPr lang="hu-HU" sz="1600" dirty="0" smtClean="0"/>
              <a:t> of multi </a:t>
            </a:r>
            <a:r>
              <a:rPr lang="hu-HU" sz="1600" dirty="0" err="1" smtClean="0"/>
              <a:t>disadvantaged</a:t>
            </a:r>
            <a:r>
              <a:rPr lang="hu-HU" sz="1600" dirty="0" smtClean="0"/>
              <a:t> </a:t>
            </a:r>
            <a:r>
              <a:rPr lang="hu-HU" sz="1600" dirty="0" err="1" smtClean="0"/>
              <a:t>children</a:t>
            </a:r>
            <a:r>
              <a:rPr lang="hu-HU" sz="1600" dirty="0" smtClean="0"/>
              <a:t>, 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Improve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cooperation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other</a:t>
            </a:r>
            <a:r>
              <a:rPr lang="hu-HU" sz="1600" dirty="0" smtClean="0"/>
              <a:t> </a:t>
            </a:r>
            <a:r>
              <a:rPr lang="hu-HU" sz="1600" dirty="0" err="1" smtClean="0"/>
              <a:t>sectors</a:t>
            </a:r>
            <a:r>
              <a:rPr lang="hu-HU" sz="1600" dirty="0" smtClean="0"/>
              <a:t>, and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parents</a:t>
            </a: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Motivate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teachers</a:t>
            </a:r>
            <a:r>
              <a:rPr lang="hu-HU" sz="1600" dirty="0" smtClean="0"/>
              <a:t> </a:t>
            </a:r>
            <a:r>
              <a:rPr lang="hu-HU" sz="1600" dirty="0" err="1" smtClean="0"/>
              <a:t>working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multi </a:t>
            </a:r>
            <a:r>
              <a:rPr lang="hu-HU" sz="1600" dirty="0" err="1" smtClean="0"/>
              <a:t>disadvantaged</a:t>
            </a:r>
            <a:r>
              <a:rPr lang="hu-HU" sz="1600" dirty="0" smtClean="0"/>
              <a:t> </a:t>
            </a:r>
            <a:r>
              <a:rPr lang="hu-HU" sz="1600" dirty="0" err="1" smtClean="0"/>
              <a:t>children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financial</a:t>
            </a:r>
            <a:r>
              <a:rPr lang="hu-HU" sz="1600" dirty="0" smtClean="0"/>
              <a:t> </a:t>
            </a:r>
            <a:r>
              <a:rPr lang="hu-HU" sz="1600" dirty="0" err="1" smtClean="0"/>
              <a:t>tools</a:t>
            </a:r>
            <a:endParaRPr lang="hu-HU" sz="1600" b="1" dirty="0" smtClean="0"/>
          </a:p>
          <a:p>
            <a:pPr algn="just" eaLnBrk="1" hangingPunct="1">
              <a:buFontTx/>
              <a:buNone/>
            </a:pPr>
            <a:endParaRPr lang="hu-HU" sz="1600" b="1" dirty="0" smtClean="0"/>
          </a:p>
        </p:txBody>
      </p:sp>
      <p:pic>
        <p:nvPicPr>
          <p:cNvPr id="17411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artalom helye 1"/>
          <p:cNvSpPr>
            <a:spLocks noGrp="1"/>
          </p:cNvSpPr>
          <p:nvPr>
            <p:ph idx="4294967295"/>
          </p:nvPr>
        </p:nvSpPr>
        <p:spPr>
          <a:xfrm>
            <a:off x="468313" y="476250"/>
            <a:ext cx="8229600" cy="5976938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smtClean="0"/>
              <a:t>Esélyegyenlőséget szolgáló Intézkedések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smtClean="0"/>
              <a:t>Integrációs Pedagógiai Rendszer</a:t>
            </a:r>
          </a:p>
          <a:p>
            <a:pPr algn="just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just" eaLnBrk="1" hangingPunct="1"/>
            <a:r>
              <a:rPr lang="hu-HU" sz="1600" b="1" dirty="0" smtClean="0"/>
              <a:t>2003 School Integration Program</a:t>
            </a:r>
          </a:p>
          <a:p>
            <a:pPr algn="just" eaLnBrk="1" hangingPunct="1"/>
            <a:r>
              <a:rPr lang="hu-HU" sz="1600" b="1" dirty="0" smtClean="0"/>
              <a:t>2007 Kindergarten Integration Program</a:t>
            </a:r>
          </a:p>
          <a:p>
            <a:pPr algn="just" eaLnBrk="1" hangingPunct="1"/>
            <a:r>
              <a:rPr lang="hu-HU" sz="1600" b="1" dirty="0" smtClean="0"/>
              <a:t>2009 Financial </a:t>
            </a:r>
            <a:r>
              <a:rPr lang="hu-HU" sz="1600" b="1" dirty="0" smtClean="0"/>
              <a:t>S</a:t>
            </a:r>
            <a:r>
              <a:rPr lang="hu-HU" sz="1600" b="1" dirty="0" smtClean="0"/>
              <a:t>upport </a:t>
            </a:r>
            <a:r>
              <a:rPr lang="hu-HU" sz="1600" b="1" dirty="0" smtClean="0"/>
              <a:t>of </a:t>
            </a:r>
            <a:r>
              <a:rPr lang="hu-HU" sz="1600" b="1" dirty="0" err="1" smtClean="0"/>
              <a:t>T</a:t>
            </a:r>
            <a:r>
              <a:rPr lang="hu-HU" sz="1600" b="1" dirty="0" err="1" smtClean="0"/>
              <a:t>eachers</a:t>
            </a:r>
            <a:endParaRPr lang="hu-HU" sz="1600" b="1" dirty="0" smtClean="0"/>
          </a:p>
          <a:p>
            <a:pPr algn="just" eaLnBrk="1" hangingPunct="1">
              <a:buFontTx/>
              <a:buNone/>
            </a:pPr>
            <a:r>
              <a:rPr lang="hu-HU" sz="1600" b="1" dirty="0" smtClean="0"/>
              <a:t>	</a:t>
            </a:r>
          </a:p>
          <a:p>
            <a:pPr algn="just" eaLnBrk="1" hangingPunct="1">
              <a:buFontTx/>
              <a:buNone/>
            </a:pPr>
            <a:r>
              <a:rPr lang="hu-HU" sz="1600" b="1" dirty="0" smtClean="0"/>
              <a:t>School Integration Program (</a:t>
            </a:r>
            <a:r>
              <a:rPr lang="hu-HU" sz="1600" b="1" dirty="0" err="1" smtClean="0"/>
              <a:t>In</a:t>
            </a:r>
            <a:r>
              <a:rPr lang="hu-HU" sz="1600" b="1" dirty="0" smtClean="0"/>
              <a:t> 2011/2012 </a:t>
            </a:r>
            <a:r>
              <a:rPr lang="hu-HU" sz="1600" b="1" dirty="0" err="1" smtClean="0"/>
              <a:t>school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year</a:t>
            </a:r>
            <a:r>
              <a:rPr lang="hu-HU" sz="1600" b="1" dirty="0" smtClean="0"/>
              <a:t> 71 000 </a:t>
            </a:r>
            <a:r>
              <a:rPr lang="hu-HU" sz="1600" b="1" dirty="0" err="1" smtClean="0"/>
              <a:t>pupil</a:t>
            </a:r>
            <a:r>
              <a:rPr lang="hu-HU" sz="1600" b="1" dirty="0" smtClean="0"/>
              <a:t>)</a:t>
            </a:r>
          </a:p>
          <a:p>
            <a:pPr algn="just" eaLnBrk="1" hangingPunct="1"/>
            <a:r>
              <a:rPr lang="hu-HU" sz="1600" dirty="0" err="1" smtClean="0"/>
              <a:t>Development</a:t>
            </a:r>
            <a:r>
              <a:rPr lang="hu-HU" sz="1600" dirty="0" smtClean="0"/>
              <a:t> of </a:t>
            </a:r>
            <a:r>
              <a:rPr lang="hu-HU" sz="1600" dirty="0" err="1" smtClean="0"/>
              <a:t>school</a:t>
            </a:r>
            <a:r>
              <a:rPr lang="hu-HU" sz="1600" dirty="0" smtClean="0"/>
              <a:t> </a:t>
            </a:r>
            <a:r>
              <a:rPr lang="hu-HU" sz="1600" dirty="0" err="1" smtClean="0"/>
              <a:t>integrational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strategy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Keep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proportion</a:t>
            </a:r>
            <a:r>
              <a:rPr lang="hu-HU" sz="1600" dirty="0" smtClean="0"/>
              <a:t> of </a:t>
            </a:r>
            <a:r>
              <a:rPr lang="hu-HU" sz="1600" dirty="0" smtClean="0"/>
              <a:t>Multi </a:t>
            </a:r>
            <a:r>
              <a:rPr lang="hu-HU" sz="1600" dirty="0" err="1" smtClean="0"/>
              <a:t>disadvantaged</a:t>
            </a:r>
            <a:r>
              <a:rPr lang="hu-HU" sz="1600" dirty="0" smtClean="0"/>
              <a:t> </a:t>
            </a:r>
            <a:r>
              <a:rPr lang="hu-HU" sz="1600" dirty="0" err="1" smtClean="0"/>
              <a:t>children</a:t>
            </a:r>
            <a:r>
              <a:rPr lang="hu-HU" sz="1600" dirty="0" smtClean="0"/>
              <a:t> </a:t>
            </a:r>
            <a:r>
              <a:rPr lang="hu-HU" sz="1600" dirty="0" err="1" smtClean="0"/>
              <a:t>betveen</a:t>
            </a:r>
            <a:r>
              <a:rPr lang="hu-HU" sz="1600" dirty="0" smtClean="0"/>
              <a:t> </a:t>
            </a:r>
            <a:r>
              <a:rPr lang="hu-HU" sz="1600" dirty="0" err="1" smtClean="0"/>
              <a:t>classes</a:t>
            </a:r>
            <a:r>
              <a:rPr lang="hu-HU" sz="1600" dirty="0" smtClean="0"/>
              <a:t> and </a:t>
            </a:r>
            <a:r>
              <a:rPr lang="hu-HU" sz="1600" dirty="0" err="1" smtClean="0"/>
              <a:t>schools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Improve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cooperation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other</a:t>
            </a:r>
            <a:r>
              <a:rPr lang="hu-HU" sz="1600" dirty="0" smtClean="0"/>
              <a:t> </a:t>
            </a:r>
            <a:r>
              <a:rPr lang="hu-HU" sz="1600" dirty="0" err="1" smtClean="0"/>
              <a:t>sectors</a:t>
            </a:r>
            <a:r>
              <a:rPr lang="hu-HU" sz="1600" dirty="0" smtClean="0"/>
              <a:t>, and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parents</a:t>
            </a:r>
            <a:endParaRPr lang="hu-HU" sz="1600" b="1" dirty="0" smtClean="0"/>
          </a:p>
          <a:p>
            <a:pPr algn="just" eaLnBrk="1" hangingPunct="1">
              <a:buFontTx/>
              <a:buNone/>
            </a:pPr>
            <a:endParaRPr lang="hu-HU" sz="1600" b="1" dirty="0" smtClean="0"/>
          </a:p>
          <a:p>
            <a:pPr algn="just" eaLnBrk="1" hangingPunct="1">
              <a:buFontTx/>
              <a:buNone/>
            </a:pPr>
            <a:r>
              <a:rPr lang="hu-HU" sz="1600" b="1" dirty="0" smtClean="0"/>
              <a:t>Kindergarten Integration Program (</a:t>
            </a:r>
            <a:r>
              <a:rPr lang="hu-HU" sz="1600" b="1" dirty="0" err="1" smtClean="0"/>
              <a:t>In</a:t>
            </a:r>
            <a:r>
              <a:rPr lang="hu-HU" sz="1600" b="1" dirty="0" smtClean="0"/>
              <a:t> 2011 2012 </a:t>
            </a:r>
            <a:r>
              <a:rPr lang="hu-HU" sz="1600" b="1" dirty="0" err="1" smtClean="0"/>
              <a:t>school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year</a:t>
            </a:r>
            <a:r>
              <a:rPr lang="hu-HU" sz="1600" b="1" dirty="0" smtClean="0"/>
              <a:t> 23 </a:t>
            </a:r>
            <a:r>
              <a:rPr lang="hu-HU" sz="1600" b="1" dirty="0" err="1" smtClean="0"/>
              <a:t>children</a:t>
            </a:r>
            <a:r>
              <a:rPr lang="hu-HU" sz="1600" b="1" dirty="0" smtClean="0"/>
              <a:t>)</a:t>
            </a:r>
          </a:p>
          <a:p>
            <a:pPr algn="just" eaLnBrk="1" hangingPunct="1"/>
            <a:r>
              <a:rPr lang="hu-HU" sz="1600" dirty="0" err="1" smtClean="0"/>
              <a:t>Motivate</a:t>
            </a:r>
            <a:r>
              <a:rPr lang="hu-HU" sz="1600" dirty="0" smtClean="0"/>
              <a:t> </a:t>
            </a:r>
            <a:r>
              <a:rPr lang="hu-HU" sz="1600" dirty="0" err="1" smtClean="0"/>
              <a:t>early</a:t>
            </a:r>
            <a:r>
              <a:rPr lang="hu-HU" sz="1600" dirty="0" smtClean="0"/>
              <a:t> </a:t>
            </a:r>
            <a:r>
              <a:rPr lang="hu-HU" sz="1600" dirty="0" err="1" smtClean="0"/>
              <a:t>kindergarten</a:t>
            </a:r>
            <a:r>
              <a:rPr lang="hu-HU" sz="1600" dirty="0" smtClean="0"/>
              <a:t> </a:t>
            </a:r>
            <a:r>
              <a:rPr lang="hu-HU" sz="1600" dirty="0" err="1" smtClean="0"/>
              <a:t>enrollment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Development</a:t>
            </a:r>
            <a:r>
              <a:rPr lang="hu-HU" sz="1600" dirty="0" smtClean="0"/>
              <a:t> of </a:t>
            </a:r>
            <a:r>
              <a:rPr lang="hu-HU" sz="1600" dirty="0" err="1" smtClean="0"/>
              <a:t>kindergarten</a:t>
            </a:r>
            <a:r>
              <a:rPr lang="hu-HU" sz="1600" dirty="0" smtClean="0"/>
              <a:t>  </a:t>
            </a:r>
            <a:r>
              <a:rPr lang="hu-HU" sz="1600" dirty="0" err="1" smtClean="0"/>
              <a:t>integrational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strategy</a:t>
            </a:r>
            <a:r>
              <a:rPr lang="hu-HU" sz="1600" dirty="0" smtClean="0"/>
              <a:t> </a:t>
            </a:r>
          </a:p>
          <a:p>
            <a:pPr algn="just" eaLnBrk="1" hangingPunct="1"/>
            <a:r>
              <a:rPr lang="hu-HU" sz="1600" dirty="0" err="1" smtClean="0"/>
              <a:t>Improve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cooperation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other</a:t>
            </a:r>
            <a:r>
              <a:rPr lang="hu-HU" sz="1600" dirty="0" smtClean="0"/>
              <a:t> </a:t>
            </a:r>
            <a:r>
              <a:rPr lang="hu-HU" sz="1600" dirty="0" err="1" smtClean="0"/>
              <a:t>sectors</a:t>
            </a:r>
            <a:r>
              <a:rPr lang="hu-HU" sz="1600" dirty="0" smtClean="0"/>
              <a:t>, and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parents</a:t>
            </a:r>
            <a:endParaRPr lang="hu-HU" sz="1600" b="1" dirty="0" smtClean="0"/>
          </a:p>
          <a:p>
            <a:pPr algn="just" eaLnBrk="1" hangingPunct="1"/>
            <a:r>
              <a:rPr lang="hu-HU" sz="1600" dirty="0" err="1" smtClean="0"/>
              <a:t>Assisting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transfer</a:t>
            </a:r>
            <a:r>
              <a:rPr lang="hu-HU" sz="1600" dirty="0" smtClean="0"/>
              <a:t> </a:t>
            </a:r>
            <a:r>
              <a:rPr lang="hu-HU" sz="1600" dirty="0" err="1" smtClean="0"/>
              <a:t>from</a:t>
            </a:r>
            <a:r>
              <a:rPr lang="hu-HU" sz="1600" dirty="0" smtClean="0"/>
              <a:t> </a:t>
            </a:r>
            <a:r>
              <a:rPr lang="hu-HU" sz="1600" dirty="0" err="1" smtClean="0"/>
              <a:t>kindergarten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hu-HU" sz="1600" dirty="0" err="1" smtClean="0"/>
              <a:t>school</a:t>
            </a:r>
            <a:endParaRPr lang="hu-HU" sz="1600" dirty="0" smtClean="0"/>
          </a:p>
          <a:p>
            <a:pPr algn="just" eaLnBrk="1" hangingPunct="1"/>
            <a:endParaRPr lang="hu-HU" sz="1600" b="1" dirty="0" smtClean="0"/>
          </a:p>
          <a:p>
            <a:pPr algn="just" eaLnBrk="1" hangingPunct="1">
              <a:buNone/>
            </a:pPr>
            <a:r>
              <a:rPr lang="hu-HU" sz="1600" dirty="0" smtClean="0"/>
              <a:t>	</a:t>
            </a:r>
            <a:r>
              <a:rPr lang="hu-HU" sz="1600" b="1" dirty="0" err="1" smtClean="0"/>
              <a:t>Legal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background</a:t>
            </a:r>
            <a:r>
              <a:rPr lang="hu-HU" sz="1600" b="1" dirty="0" smtClean="0"/>
              <a:t>: </a:t>
            </a:r>
            <a:r>
              <a:rPr lang="en-US" sz="1600" dirty="0" smtClean="0"/>
              <a:t>ministerial decree </a:t>
            </a:r>
            <a:r>
              <a:rPr lang="hu-HU" sz="1600" b="1" dirty="0" smtClean="0"/>
              <a:t>11/1994</a:t>
            </a:r>
            <a:r>
              <a:rPr lang="hu-HU" sz="1600" b="1" dirty="0" smtClean="0"/>
              <a:t>. (VI. 8.) MKM </a:t>
            </a:r>
            <a:r>
              <a:rPr lang="hu-HU" sz="1600" b="1" dirty="0" smtClean="0"/>
              <a:t>39/D </a:t>
            </a:r>
            <a:r>
              <a:rPr lang="hu-HU" sz="1600" b="1" dirty="0" smtClean="0"/>
              <a:t>és 39/E § </a:t>
            </a:r>
          </a:p>
          <a:p>
            <a:pPr algn="just" eaLnBrk="1" hangingPunct="1">
              <a:buNone/>
            </a:pPr>
            <a:endParaRPr lang="hu-HU" sz="1600" b="1" dirty="0" smtClean="0"/>
          </a:p>
          <a:p>
            <a:pPr algn="just" eaLnBrk="1" hangingPunct="1">
              <a:buFont typeface="Wingdings 3" pitchFamily="18" charset="2"/>
              <a:buNone/>
            </a:pPr>
            <a:endParaRPr lang="hu-HU" sz="1500" dirty="0" smtClean="0"/>
          </a:p>
          <a:p>
            <a:pPr eaLnBrk="1" hangingPunct="1"/>
            <a:endParaRPr lang="hu-HU" sz="1400" b="1" dirty="0" smtClean="0"/>
          </a:p>
          <a:p>
            <a:pPr eaLnBrk="1" hangingPunct="1"/>
            <a:endParaRPr lang="hu-HU" sz="1400" dirty="0" smtClean="0"/>
          </a:p>
        </p:txBody>
      </p:sp>
      <p:pic>
        <p:nvPicPr>
          <p:cNvPr id="18435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artalom helye 1"/>
          <p:cNvSpPr>
            <a:spLocks noGrp="1"/>
          </p:cNvSpPr>
          <p:nvPr>
            <p:ph idx="4294967295"/>
          </p:nvPr>
        </p:nvSpPr>
        <p:spPr>
          <a:xfrm>
            <a:off x="468313" y="476250"/>
            <a:ext cx="8229600" cy="5976938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smtClean="0"/>
              <a:t>Esélyegyenlőséget szolgáló Intézkedések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smtClean="0"/>
              <a:t>Integrációs Pedagógiai Rendszer</a:t>
            </a:r>
          </a:p>
          <a:p>
            <a:pPr algn="just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ctr" eaLnBrk="1" hangingPunct="1">
              <a:buFontTx/>
              <a:buNone/>
            </a:pPr>
            <a:endParaRPr lang="hu-HU" sz="1600" b="1" dirty="0" smtClean="0"/>
          </a:p>
          <a:p>
            <a:pPr algn="just" eaLnBrk="1" hangingPunct="1"/>
            <a:endParaRPr lang="hu-HU" sz="1600" b="1" dirty="0" smtClean="0"/>
          </a:p>
          <a:p>
            <a:pPr algn="just" eaLnBrk="1" hangingPunct="1">
              <a:buFontTx/>
              <a:buNone/>
            </a:pPr>
            <a:r>
              <a:rPr lang="hu-HU" sz="1600" b="1" dirty="0" err="1" smtClean="0"/>
              <a:t>What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can</a:t>
            </a:r>
            <a:r>
              <a:rPr lang="hu-HU" sz="1600" b="1" dirty="0" smtClean="0"/>
              <a:t> be </a:t>
            </a:r>
            <a:r>
              <a:rPr lang="hu-HU" sz="1600" b="1" dirty="0" err="1" smtClean="0"/>
              <a:t>covered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from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the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support</a:t>
            </a:r>
            <a:r>
              <a:rPr lang="hu-HU" sz="1600" b="1" dirty="0" smtClean="0"/>
              <a:t>:</a:t>
            </a:r>
          </a:p>
          <a:p>
            <a:pPr algn="just" eaLnBrk="1" hangingPunct="1">
              <a:buFontTx/>
              <a:buNone/>
            </a:pPr>
            <a:endParaRPr lang="hu-HU" sz="1600" b="1" dirty="0" smtClean="0"/>
          </a:p>
          <a:p>
            <a:pPr eaLnBrk="1" hangingPunct="1"/>
            <a:r>
              <a:rPr lang="hu-HU" sz="1600" dirty="0" err="1" smtClean="0"/>
              <a:t>Reducing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social</a:t>
            </a:r>
            <a:r>
              <a:rPr lang="hu-HU" sz="1600" dirty="0" smtClean="0"/>
              <a:t> </a:t>
            </a:r>
            <a:r>
              <a:rPr lang="hu-HU" sz="1600" dirty="0" err="1" smtClean="0"/>
              <a:t>disadvantages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Implementing</a:t>
            </a:r>
            <a:r>
              <a:rPr lang="hu-HU" sz="1600" dirty="0" smtClean="0"/>
              <a:t> </a:t>
            </a:r>
            <a:r>
              <a:rPr lang="hu-HU" sz="1600" dirty="0" err="1" smtClean="0"/>
              <a:t>programs</a:t>
            </a:r>
            <a:r>
              <a:rPr lang="hu-HU" sz="1600" dirty="0" smtClean="0"/>
              <a:t> </a:t>
            </a:r>
            <a:r>
              <a:rPr lang="hu-HU" sz="1600" dirty="0" err="1" smtClean="0"/>
              <a:t>strengthening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cooperation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Implementing</a:t>
            </a:r>
            <a:r>
              <a:rPr lang="hu-HU" sz="1600" dirty="0" smtClean="0"/>
              <a:t> </a:t>
            </a:r>
            <a:r>
              <a:rPr lang="hu-HU" sz="1600" dirty="0" err="1" smtClean="0"/>
              <a:t>programs</a:t>
            </a:r>
            <a:r>
              <a:rPr lang="hu-HU" sz="1600" dirty="0" smtClean="0"/>
              <a:t> </a:t>
            </a:r>
            <a:r>
              <a:rPr lang="hu-HU" sz="1600" dirty="0" err="1" smtClean="0"/>
              <a:t>aiming</a:t>
            </a:r>
            <a:r>
              <a:rPr lang="hu-HU" sz="1600" dirty="0" smtClean="0"/>
              <a:t> </a:t>
            </a:r>
            <a:r>
              <a:rPr lang="hu-HU" sz="1600" dirty="0" err="1" smtClean="0"/>
              <a:t>carrier</a:t>
            </a:r>
            <a:r>
              <a:rPr lang="hu-HU" sz="1600" dirty="0" smtClean="0"/>
              <a:t> </a:t>
            </a:r>
            <a:r>
              <a:rPr lang="hu-HU" sz="1600" dirty="0" err="1" smtClean="0"/>
              <a:t>orientation</a:t>
            </a:r>
            <a:r>
              <a:rPr lang="hu-HU" sz="1600" dirty="0" smtClean="0"/>
              <a:t> and </a:t>
            </a:r>
            <a:r>
              <a:rPr lang="hu-HU" sz="1600" dirty="0" err="1" smtClean="0"/>
              <a:t>further</a:t>
            </a:r>
            <a:r>
              <a:rPr lang="hu-HU" sz="1600" dirty="0" smtClean="0"/>
              <a:t> </a:t>
            </a:r>
            <a:r>
              <a:rPr lang="hu-HU" sz="1600" dirty="0" err="1" smtClean="0"/>
              <a:t>education</a:t>
            </a:r>
            <a:r>
              <a:rPr lang="hu-HU" sz="1600" dirty="0" smtClean="0"/>
              <a:t> </a:t>
            </a:r>
          </a:p>
          <a:p>
            <a:pPr eaLnBrk="1" hangingPunct="1"/>
            <a:r>
              <a:rPr lang="hu-HU" sz="1600" dirty="0" err="1" smtClean="0"/>
              <a:t>Educational</a:t>
            </a:r>
            <a:r>
              <a:rPr lang="hu-HU" sz="1600" dirty="0" smtClean="0"/>
              <a:t> </a:t>
            </a:r>
            <a:r>
              <a:rPr lang="hu-HU" sz="1600" dirty="0" err="1" smtClean="0"/>
              <a:t>services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Purchasing</a:t>
            </a:r>
            <a:r>
              <a:rPr lang="hu-HU" sz="1600" dirty="0" smtClean="0"/>
              <a:t> </a:t>
            </a:r>
            <a:r>
              <a:rPr lang="hu-HU" sz="1600" dirty="0" err="1" smtClean="0"/>
              <a:t>development</a:t>
            </a:r>
            <a:r>
              <a:rPr lang="hu-HU" sz="1600" dirty="0" smtClean="0"/>
              <a:t> </a:t>
            </a:r>
            <a:r>
              <a:rPr lang="hu-HU" sz="1600" dirty="0" err="1" smtClean="0"/>
              <a:t>tools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Developing</a:t>
            </a:r>
            <a:r>
              <a:rPr lang="hu-HU" sz="1600" dirty="0" smtClean="0"/>
              <a:t> </a:t>
            </a:r>
            <a:r>
              <a:rPr lang="hu-HU" sz="1600" dirty="0" err="1" smtClean="0"/>
              <a:t>Pupil</a:t>
            </a:r>
            <a:r>
              <a:rPr lang="hu-HU" sz="1600" dirty="0" smtClean="0"/>
              <a:t> </a:t>
            </a:r>
            <a:r>
              <a:rPr lang="hu-HU" sz="1600" dirty="0" err="1" smtClean="0"/>
              <a:t>friendly</a:t>
            </a:r>
            <a:r>
              <a:rPr lang="hu-HU" sz="1600" dirty="0" smtClean="0"/>
              <a:t> </a:t>
            </a:r>
            <a:r>
              <a:rPr lang="hu-HU" sz="1600" dirty="0" err="1" smtClean="0"/>
              <a:t>class</a:t>
            </a:r>
            <a:r>
              <a:rPr lang="hu-HU" sz="1600" dirty="0" smtClean="0"/>
              <a:t> and </a:t>
            </a:r>
            <a:r>
              <a:rPr lang="hu-HU" sz="1600" dirty="0" err="1" smtClean="0"/>
              <a:t>group</a:t>
            </a:r>
            <a:r>
              <a:rPr lang="hu-HU" sz="1600" dirty="0" smtClean="0"/>
              <a:t> </a:t>
            </a:r>
            <a:r>
              <a:rPr lang="hu-HU" sz="1600" dirty="0" err="1" smtClean="0"/>
              <a:t>rooms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Organizing</a:t>
            </a:r>
            <a:r>
              <a:rPr lang="hu-HU" sz="1600" dirty="0" smtClean="0"/>
              <a:t> </a:t>
            </a:r>
            <a:r>
              <a:rPr lang="hu-HU" sz="1600" dirty="0" err="1" smtClean="0"/>
              <a:t>cultural</a:t>
            </a:r>
            <a:r>
              <a:rPr lang="hu-HU" sz="1600" dirty="0" smtClean="0"/>
              <a:t> </a:t>
            </a:r>
            <a:r>
              <a:rPr lang="hu-HU" sz="1600" dirty="0" err="1" smtClean="0"/>
              <a:t>events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Developing</a:t>
            </a:r>
            <a:r>
              <a:rPr lang="hu-HU" sz="1600" dirty="0" smtClean="0"/>
              <a:t> </a:t>
            </a:r>
            <a:r>
              <a:rPr lang="hu-HU" sz="1600" dirty="0" err="1" smtClean="0"/>
              <a:t>hospitation</a:t>
            </a:r>
            <a:endParaRPr lang="hu-HU" sz="1600" dirty="0" smtClean="0"/>
          </a:p>
          <a:p>
            <a:pPr eaLnBrk="1" hangingPunct="1"/>
            <a:r>
              <a:rPr lang="hu-HU" sz="1600" dirty="0" err="1" smtClean="0"/>
              <a:t>Implementing</a:t>
            </a:r>
            <a:r>
              <a:rPr lang="hu-HU" sz="1600" dirty="0" smtClean="0"/>
              <a:t> </a:t>
            </a:r>
            <a:r>
              <a:rPr lang="hu-HU" sz="1600" dirty="0" err="1" smtClean="0"/>
              <a:t>programs</a:t>
            </a:r>
            <a:r>
              <a:rPr lang="hu-HU" sz="1600" dirty="0" smtClean="0"/>
              <a:t> </a:t>
            </a:r>
            <a:r>
              <a:rPr lang="hu-HU" sz="1600" dirty="0" err="1" smtClean="0"/>
              <a:t>helps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transition</a:t>
            </a:r>
            <a:r>
              <a:rPr lang="hu-HU" sz="1600" dirty="0" smtClean="0"/>
              <a:t> </a:t>
            </a:r>
            <a:r>
              <a:rPr lang="hu-HU" sz="1600" dirty="0" err="1" smtClean="0"/>
              <a:t>from</a:t>
            </a:r>
            <a:r>
              <a:rPr lang="hu-HU" sz="1600" dirty="0" smtClean="0"/>
              <a:t> </a:t>
            </a:r>
            <a:r>
              <a:rPr lang="hu-HU" sz="1600" dirty="0" err="1" smtClean="0"/>
              <a:t>kintergarten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hu-HU" sz="1600" dirty="0" err="1" smtClean="0"/>
              <a:t>school</a:t>
            </a:r>
            <a:endParaRPr lang="hu-HU" sz="1400" dirty="0" smtClean="0"/>
          </a:p>
          <a:p>
            <a:pPr eaLnBrk="1" hangingPunct="1">
              <a:buFontTx/>
              <a:buNone/>
            </a:pPr>
            <a:endParaRPr lang="hu-HU" sz="1400" b="1" dirty="0" smtClean="0"/>
          </a:p>
        </p:txBody>
      </p:sp>
      <p:pic>
        <p:nvPicPr>
          <p:cNvPr id="19459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artalom helye 1"/>
          <p:cNvSpPr>
            <a:spLocks noGrp="1"/>
          </p:cNvSpPr>
          <p:nvPr>
            <p:ph idx="4294967295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hu-HU" sz="1600" b="1" smtClean="0"/>
          </a:p>
          <a:p>
            <a:pPr algn="just" eaLnBrk="1" hangingPunct="1">
              <a:buFont typeface="Wingdings 3" pitchFamily="18" charset="2"/>
              <a:buNone/>
            </a:pPr>
            <a:endParaRPr lang="hu-HU" sz="1500" smtClean="0"/>
          </a:p>
          <a:p>
            <a:pPr eaLnBrk="1" hangingPunct="1"/>
            <a:endParaRPr lang="hu-HU" sz="1400" b="1" smtClean="0"/>
          </a:p>
          <a:p>
            <a:pPr eaLnBrk="1" hangingPunct="1"/>
            <a:endParaRPr lang="hu-HU" sz="1400" smtClean="0"/>
          </a:p>
        </p:txBody>
      </p:sp>
      <p:pic>
        <p:nvPicPr>
          <p:cNvPr id="20483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42" name="Group 62"/>
          <p:cNvGraphicFramePr>
            <a:graphicFrameLocks noGrp="1"/>
          </p:cNvGraphicFramePr>
          <p:nvPr/>
        </p:nvGraphicFramePr>
        <p:xfrm>
          <a:off x="250825" y="1484313"/>
          <a:ext cx="8640763" cy="3743326"/>
        </p:xfrm>
        <a:graphic>
          <a:graphicData uri="http://schemas.openxmlformats.org/drawingml/2006/table">
            <a:tbl>
              <a:tblPr/>
              <a:tblGrid>
                <a:gridCol w="1014413"/>
                <a:gridCol w="833437"/>
                <a:gridCol w="835025"/>
                <a:gridCol w="833438"/>
                <a:gridCol w="835025"/>
                <a:gridCol w="835025"/>
                <a:gridCol w="809625"/>
                <a:gridCol w="882650"/>
                <a:gridCol w="881062"/>
                <a:gridCol w="881063"/>
              </a:tblGrid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2003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2005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D8"/>
                    </a:solid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Óvodai Iskola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3,9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5,7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6,4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6,5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7,7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7,8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12,6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9,6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12,5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3287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Pedagógus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kiegészítő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támogatás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12,4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11,4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Összesen: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3,9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5,7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6,4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6,5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7,7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7,8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21,6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23,9 M € </a:t>
                      </a:r>
                    </a:p>
                  </a:txBody>
                  <a:tcPr marL="12050" marR="12050" marT="1205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0541" name="Szövegdoboz 6"/>
          <p:cNvSpPr txBox="1">
            <a:spLocks noChangeArrowheads="1"/>
          </p:cNvSpPr>
          <p:nvPr/>
        </p:nvSpPr>
        <p:spPr bwMode="auto">
          <a:xfrm>
            <a:off x="684213" y="376238"/>
            <a:ext cx="77755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Óvodai és Iskolai Integrációs Programra</a:t>
            </a:r>
          </a:p>
          <a:p>
            <a:pPr algn="ctr"/>
            <a:r>
              <a:rPr lang="hu-HU" sz="1600" b="1"/>
              <a:t>Pedagógusok anyagi támogatására fordított források</a:t>
            </a:r>
          </a:p>
          <a:p>
            <a:pPr algn="ctr"/>
            <a:r>
              <a:rPr lang="hu-HU" sz="1600" b="1"/>
              <a:t>2003-2011 között</a:t>
            </a:r>
          </a:p>
          <a:p>
            <a:r>
              <a:rPr lang="hu-HU" b="1"/>
              <a:t> </a:t>
            </a:r>
            <a:endParaRPr lang="hu-HU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artalom helye 1"/>
          <p:cNvSpPr>
            <a:spLocks noGrp="1"/>
          </p:cNvSpPr>
          <p:nvPr>
            <p:ph idx="4294967295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just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hu-HU" sz="1600" b="1" dirty="0" smtClean="0"/>
              <a:t>Main </a:t>
            </a:r>
            <a:r>
              <a:rPr lang="hu-HU" sz="1600" b="1" dirty="0" err="1" smtClean="0"/>
              <a:t>projects</a:t>
            </a:r>
            <a:endParaRPr lang="hu-HU" sz="1600" b="1" dirty="0" smtClean="0"/>
          </a:p>
          <a:p>
            <a:pPr algn="just" eaLnBrk="1" hangingPunct="1">
              <a:buFont typeface="Wingdings 3" pitchFamily="18" charset="2"/>
              <a:buNone/>
            </a:pPr>
            <a:endParaRPr lang="hu-HU" sz="1600" b="1" dirty="0" smtClean="0"/>
          </a:p>
          <a:p>
            <a:pPr algn="just" eaLnBrk="1" hangingPunct="1">
              <a:buFont typeface="Wingdings 3" pitchFamily="18" charset="2"/>
              <a:buNone/>
            </a:pPr>
            <a:r>
              <a:rPr lang="hu-HU" sz="1600" b="1" dirty="0" smtClean="0"/>
              <a:t>HEFOP 2.1.1. </a:t>
            </a:r>
            <a:r>
              <a:rPr lang="hu-HU" sz="1600" b="1" dirty="0" smtClean="0"/>
              <a:t>Support </a:t>
            </a:r>
            <a:r>
              <a:rPr lang="hu-HU" sz="1600" b="1" dirty="0" err="1" smtClean="0"/>
              <a:t>equal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opportunity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for</a:t>
            </a:r>
            <a:r>
              <a:rPr lang="hu-HU" sz="1600" b="1" dirty="0" smtClean="0"/>
              <a:t> multi </a:t>
            </a:r>
            <a:r>
              <a:rPr lang="hu-HU" sz="1600" b="1" dirty="0" err="1" smtClean="0"/>
              <a:t>disadvantaged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pupils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in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the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educational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system</a:t>
            </a:r>
            <a:r>
              <a:rPr lang="hu-HU" sz="1600" b="1" dirty="0" smtClean="0"/>
              <a:t> </a:t>
            </a:r>
            <a:r>
              <a:rPr lang="hu-HU" sz="1600" b="1" dirty="0" smtClean="0"/>
              <a:t> </a:t>
            </a:r>
            <a:r>
              <a:rPr lang="hu-HU" sz="1600" b="1" dirty="0" smtClean="0"/>
              <a:t>2006 – 2008 </a:t>
            </a:r>
          </a:p>
          <a:p>
            <a:pPr algn="just" eaLnBrk="1" hangingPunct="1"/>
            <a:r>
              <a:rPr lang="hu-HU" sz="1600" dirty="0" err="1" smtClean="0"/>
              <a:t>Methodology</a:t>
            </a:r>
            <a:r>
              <a:rPr lang="hu-HU" sz="1600" dirty="0" smtClean="0"/>
              <a:t> </a:t>
            </a:r>
            <a:r>
              <a:rPr lang="hu-HU" sz="1600" dirty="0" err="1" smtClean="0"/>
              <a:t>development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Training</a:t>
            </a:r>
            <a:r>
              <a:rPr lang="hu-HU" sz="1600" dirty="0" smtClean="0"/>
              <a:t> of </a:t>
            </a:r>
            <a:r>
              <a:rPr lang="hu-HU" sz="1600" dirty="0" err="1" smtClean="0"/>
              <a:t>teachers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Ensuring</a:t>
            </a:r>
            <a:r>
              <a:rPr lang="hu-HU" sz="1600" dirty="0" smtClean="0"/>
              <a:t> </a:t>
            </a:r>
            <a:r>
              <a:rPr lang="hu-HU" sz="1600" dirty="0" err="1" smtClean="0"/>
              <a:t>mentorship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Higher</a:t>
            </a:r>
            <a:r>
              <a:rPr lang="hu-HU" sz="1600" dirty="0" smtClean="0"/>
              <a:t> </a:t>
            </a:r>
            <a:r>
              <a:rPr lang="hu-HU" sz="1600" dirty="0" err="1" smtClean="0"/>
              <a:t>education</a:t>
            </a:r>
            <a:endParaRPr lang="hu-HU" sz="1600" dirty="0" smtClean="0"/>
          </a:p>
          <a:p>
            <a:pPr algn="just" eaLnBrk="1" hangingPunct="1">
              <a:buFont typeface="Wingdings 3" pitchFamily="18" charset="2"/>
              <a:buNone/>
            </a:pPr>
            <a:r>
              <a:rPr lang="hu-HU" sz="1600" b="1" dirty="0" smtClean="0"/>
              <a:t>TÁMOP 3.3.1. </a:t>
            </a:r>
            <a:r>
              <a:rPr lang="hu-HU" sz="1600" b="1" dirty="0" err="1" smtClean="0"/>
              <a:t>E</a:t>
            </a:r>
            <a:r>
              <a:rPr lang="hu-HU" sz="1600" b="1" dirty="0" err="1" smtClean="0"/>
              <a:t>qual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opportunity</a:t>
            </a:r>
            <a:r>
              <a:rPr lang="hu-HU" sz="1600" b="1" dirty="0" smtClean="0"/>
              <a:t> </a:t>
            </a:r>
            <a:r>
              <a:rPr lang="hu-HU" sz="1600" b="1" dirty="0" smtClean="0"/>
              <a:t>and  </a:t>
            </a:r>
            <a:r>
              <a:rPr lang="hu-HU" sz="1600" b="1" dirty="0" err="1" smtClean="0"/>
              <a:t>integration</a:t>
            </a:r>
            <a:r>
              <a:rPr lang="hu-HU" sz="1600" b="1" dirty="0" smtClean="0"/>
              <a:t> </a:t>
            </a:r>
            <a:r>
              <a:rPr lang="hu-HU" sz="1600" b="1" dirty="0" smtClean="0"/>
              <a:t>I</a:t>
            </a:r>
            <a:r>
              <a:rPr lang="hu-HU" sz="1600" b="1" dirty="0" smtClean="0"/>
              <a:t>. </a:t>
            </a:r>
            <a:r>
              <a:rPr lang="hu-HU" sz="1600" b="1" dirty="0" smtClean="0"/>
              <a:t>2008 </a:t>
            </a:r>
            <a:r>
              <a:rPr lang="hu-HU" sz="1600" b="1" dirty="0" smtClean="0"/>
              <a:t>-2009 (5,3 M Euro) </a:t>
            </a:r>
          </a:p>
          <a:p>
            <a:pPr algn="just" eaLnBrk="1" hangingPunct="1"/>
            <a:r>
              <a:rPr lang="hu-HU" sz="1600" dirty="0" err="1" smtClean="0"/>
              <a:t>Further</a:t>
            </a:r>
            <a:r>
              <a:rPr lang="hu-HU" sz="1600" dirty="0" smtClean="0"/>
              <a:t> </a:t>
            </a:r>
            <a:r>
              <a:rPr lang="hu-HU" sz="1600" dirty="0" err="1" smtClean="0"/>
              <a:t>development</a:t>
            </a:r>
            <a:r>
              <a:rPr lang="hu-HU" sz="1600" dirty="0" smtClean="0"/>
              <a:t> </a:t>
            </a:r>
            <a:r>
              <a:rPr lang="hu-HU" sz="1600" dirty="0" err="1" smtClean="0"/>
              <a:t>phase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Improving</a:t>
            </a:r>
            <a:r>
              <a:rPr lang="hu-HU" sz="1600" dirty="0" smtClean="0"/>
              <a:t> </a:t>
            </a:r>
            <a:r>
              <a:rPr lang="hu-HU" sz="1600" dirty="0" err="1" smtClean="0"/>
              <a:t>integration</a:t>
            </a:r>
            <a:r>
              <a:rPr lang="hu-HU" sz="1600" dirty="0" smtClean="0"/>
              <a:t> program </a:t>
            </a:r>
            <a:r>
              <a:rPr lang="hu-HU" sz="1600" dirty="0" err="1" smtClean="0"/>
              <a:t>Kintergarten</a:t>
            </a:r>
            <a:r>
              <a:rPr lang="hu-HU" sz="1600" dirty="0" smtClean="0"/>
              <a:t>_ </a:t>
            </a:r>
            <a:r>
              <a:rPr lang="hu-HU" sz="1600" dirty="0" err="1" smtClean="0"/>
              <a:t>High</a:t>
            </a:r>
            <a:r>
              <a:rPr lang="hu-HU" sz="1600" dirty="0" smtClean="0"/>
              <a:t> School</a:t>
            </a:r>
          </a:p>
          <a:p>
            <a:pPr algn="just" eaLnBrk="1" hangingPunct="1"/>
            <a:r>
              <a:rPr lang="hu-HU" sz="1600" dirty="0" err="1" smtClean="0"/>
              <a:t>Developing</a:t>
            </a:r>
            <a:r>
              <a:rPr lang="hu-HU" sz="1600" dirty="0" smtClean="0"/>
              <a:t> </a:t>
            </a:r>
            <a:r>
              <a:rPr lang="hu-HU" sz="1600" dirty="0" err="1" smtClean="0"/>
              <a:t>capacity</a:t>
            </a:r>
            <a:r>
              <a:rPr lang="hu-HU" sz="1600" dirty="0" smtClean="0"/>
              <a:t> of mentoring</a:t>
            </a:r>
          </a:p>
          <a:p>
            <a:pPr algn="just" eaLnBrk="1" hangingPunct="1"/>
            <a:r>
              <a:rPr lang="hu-HU" sz="1600" dirty="0" err="1" smtClean="0"/>
              <a:t>Developin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network</a:t>
            </a:r>
            <a:r>
              <a:rPr lang="hu-HU" sz="1600" dirty="0" smtClean="0"/>
              <a:t> of </a:t>
            </a:r>
            <a:r>
              <a:rPr lang="hu-HU" sz="1600" dirty="0" err="1" smtClean="0"/>
              <a:t>progress</a:t>
            </a:r>
            <a:r>
              <a:rPr lang="hu-HU" sz="1600" dirty="0" smtClean="0"/>
              <a:t> </a:t>
            </a:r>
            <a:r>
              <a:rPr lang="hu-HU" sz="1600" dirty="0" err="1" smtClean="0"/>
              <a:t>consultants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Afterschool</a:t>
            </a:r>
            <a:r>
              <a:rPr lang="hu-HU" sz="1600" dirty="0" smtClean="0"/>
              <a:t> </a:t>
            </a:r>
            <a:r>
              <a:rPr lang="hu-HU" sz="1600" dirty="0" err="1" smtClean="0"/>
              <a:t>poroject</a:t>
            </a:r>
            <a:r>
              <a:rPr lang="hu-HU" sz="1600" dirty="0" smtClean="0"/>
              <a:t>_ </a:t>
            </a:r>
            <a:r>
              <a:rPr lang="hu-HU" sz="1600" dirty="0" err="1" smtClean="0"/>
              <a:t>Second</a:t>
            </a:r>
            <a:r>
              <a:rPr lang="hu-HU" sz="1600" dirty="0" smtClean="0"/>
              <a:t> </a:t>
            </a:r>
            <a:r>
              <a:rPr lang="hu-HU" sz="1600" dirty="0" err="1" smtClean="0"/>
              <a:t>Chance</a:t>
            </a:r>
            <a:r>
              <a:rPr lang="hu-HU" sz="1600" dirty="0" smtClean="0"/>
              <a:t> </a:t>
            </a:r>
            <a:r>
              <a:rPr lang="hu-HU" sz="1600" dirty="0" err="1" smtClean="0"/>
              <a:t>High</a:t>
            </a:r>
            <a:r>
              <a:rPr lang="hu-HU" sz="1600" dirty="0" smtClean="0"/>
              <a:t> School</a:t>
            </a:r>
          </a:p>
          <a:p>
            <a:pPr algn="just" eaLnBrk="1" hangingPunct="1">
              <a:buFont typeface="Wingdings 3" pitchFamily="18" charset="2"/>
              <a:buNone/>
            </a:pPr>
            <a:r>
              <a:rPr lang="hu-HU" sz="1600" b="1" dirty="0" smtClean="0"/>
              <a:t>TÁMOP 3.3.1. </a:t>
            </a:r>
            <a:r>
              <a:rPr lang="hu-HU" sz="1600" b="1" dirty="0" err="1" smtClean="0"/>
              <a:t>Equal</a:t>
            </a:r>
            <a:r>
              <a:rPr lang="hu-HU" sz="1600" b="1" dirty="0" smtClean="0"/>
              <a:t> </a:t>
            </a:r>
            <a:r>
              <a:rPr lang="hu-HU" sz="1600" b="1" dirty="0" err="1" smtClean="0"/>
              <a:t>opportunity</a:t>
            </a:r>
            <a:r>
              <a:rPr lang="hu-HU" sz="1600" b="1" dirty="0" smtClean="0"/>
              <a:t> and  </a:t>
            </a:r>
            <a:r>
              <a:rPr lang="hu-HU" sz="1600" b="1" dirty="0" err="1" smtClean="0"/>
              <a:t>integration</a:t>
            </a:r>
            <a:r>
              <a:rPr lang="hu-HU" sz="1600" b="1" dirty="0" smtClean="0"/>
              <a:t> </a:t>
            </a:r>
            <a:r>
              <a:rPr lang="hu-HU" sz="1600" b="1" dirty="0" smtClean="0"/>
              <a:t>II. </a:t>
            </a:r>
            <a:r>
              <a:rPr lang="hu-HU" sz="1600" b="1" dirty="0" smtClean="0"/>
              <a:t>2010 </a:t>
            </a:r>
            <a:r>
              <a:rPr lang="hu-HU" sz="1600" b="1" dirty="0" smtClean="0"/>
              <a:t>–  (5 M Euro) </a:t>
            </a:r>
          </a:p>
          <a:p>
            <a:pPr algn="just" eaLnBrk="1" hangingPunct="1"/>
            <a:r>
              <a:rPr lang="hu-HU" sz="1600" dirty="0" err="1" smtClean="0"/>
              <a:t>Development</a:t>
            </a:r>
            <a:endParaRPr lang="hu-HU" sz="1600" dirty="0" smtClean="0"/>
          </a:p>
          <a:p>
            <a:pPr algn="just" eaLnBrk="1" hangingPunct="1"/>
            <a:r>
              <a:rPr lang="hu-HU" sz="1600" dirty="0" err="1" smtClean="0"/>
              <a:t>Feedback</a:t>
            </a:r>
            <a:endParaRPr lang="hu-HU" sz="1600" dirty="0" smtClean="0"/>
          </a:p>
          <a:p>
            <a:pPr algn="just" eaLnBrk="1" hangingPunct="1"/>
            <a:endParaRPr lang="hu-HU" sz="1500" dirty="0" smtClean="0"/>
          </a:p>
          <a:p>
            <a:pPr eaLnBrk="1" hangingPunct="1"/>
            <a:endParaRPr lang="hu-HU" sz="1400" b="1" dirty="0" smtClean="0"/>
          </a:p>
          <a:p>
            <a:pPr eaLnBrk="1" hangingPunct="1"/>
            <a:endParaRPr lang="hu-HU" sz="1400" dirty="0" smtClean="0"/>
          </a:p>
        </p:txBody>
      </p:sp>
      <p:pic>
        <p:nvPicPr>
          <p:cNvPr id="21507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artalom helye 1"/>
          <p:cNvSpPr>
            <a:spLocks noGrp="1"/>
          </p:cNvSpPr>
          <p:nvPr>
            <p:ph idx="4294967295"/>
          </p:nvPr>
        </p:nvSpPr>
        <p:spPr>
          <a:xfrm>
            <a:off x="468313" y="1341438"/>
            <a:ext cx="8229600" cy="511175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hu-HU" sz="1600" b="1" smtClean="0"/>
          </a:p>
          <a:p>
            <a:pPr algn="just" eaLnBrk="1" hangingPunct="1">
              <a:buFont typeface="Wingdings 3" pitchFamily="18" charset="2"/>
              <a:buNone/>
            </a:pPr>
            <a:endParaRPr lang="hu-HU" sz="1500" smtClean="0"/>
          </a:p>
          <a:p>
            <a:pPr eaLnBrk="1" hangingPunct="1"/>
            <a:endParaRPr lang="hu-HU" sz="1400" b="1" smtClean="0"/>
          </a:p>
          <a:p>
            <a:pPr eaLnBrk="1" hangingPunct="1"/>
            <a:endParaRPr lang="hu-HU" sz="1400" smtClean="0"/>
          </a:p>
        </p:txBody>
      </p:sp>
      <p:pic>
        <p:nvPicPr>
          <p:cNvPr id="22531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54" name="Group 26"/>
          <p:cNvGraphicFramePr>
            <a:graphicFrameLocks noGrp="1"/>
          </p:cNvGraphicFramePr>
          <p:nvPr/>
        </p:nvGraphicFramePr>
        <p:xfrm>
          <a:off x="683568" y="1412776"/>
          <a:ext cx="7477125" cy="4778376"/>
        </p:xfrm>
        <a:graphic>
          <a:graphicData uri="http://schemas.openxmlformats.org/drawingml/2006/table">
            <a:tbl>
              <a:tblPr/>
              <a:tblGrid>
                <a:gridCol w="3738562"/>
                <a:gridCol w="3738563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Domestic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funds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12085" marR="12085" marT="1208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funds </a:t>
                      </a: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Implementing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integration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program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Kintergarten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School</a:t>
                      </a:r>
                    </a:p>
                  </a:txBody>
                  <a:tcPr marL="12085" marR="12085" marT="1208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Developing the training of the teachers participaing in IPR</a:t>
                      </a: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087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Training of the teachers</a:t>
                      </a: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Developing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network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of IPR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consultants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Financial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support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of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teachers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85" marR="12085" marT="1208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Developing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mentoring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in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system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Further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development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IPR (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high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school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Training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of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university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students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will</a:t>
                      </a:r>
                      <a:r>
                        <a:rPr kumimoji="0" lang="hu-H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be </a:t>
                      </a:r>
                      <a:r>
                        <a:rPr kumimoji="0" lang="hu-H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teachers</a:t>
                      </a:r>
                      <a:endParaRPr kumimoji="0" lang="hu-H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85" marR="12085" marT="120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artalom helye 1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endParaRPr lang="hu-HU" b="1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hu-HU" b="1" smtClean="0"/>
              <a:t>T</a:t>
            </a:r>
            <a:r>
              <a:rPr lang="en-US" b="1" smtClean="0"/>
              <a:t>hank you for your attention</a:t>
            </a:r>
            <a:r>
              <a:rPr lang="hu-HU" b="1" smtClean="0"/>
              <a:t>!</a:t>
            </a:r>
          </a:p>
          <a:p>
            <a:pPr algn="ctr" eaLnBrk="1" hangingPunct="1">
              <a:buFont typeface="Wingdings 3" pitchFamily="18" charset="2"/>
              <a:buNone/>
            </a:pPr>
            <a:endParaRPr lang="hu-HU" b="1" smtClean="0"/>
          </a:p>
          <a:p>
            <a:pPr eaLnBrk="1" hangingPunct="1">
              <a:buFont typeface="Wingdings 3" pitchFamily="18" charset="2"/>
              <a:buNone/>
            </a:pPr>
            <a:endParaRPr lang="hu-HU" sz="2000" b="1" smtClean="0"/>
          </a:p>
          <a:p>
            <a:pPr algn="ctr" eaLnBrk="1" hangingPunct="1">
              <a:buFont typeface="Wingdings 3" pitchFamily="18" charset="2"/>
              <a:buNone/>
            </a:pPr>
            <a:endParaRPr lang="hu-HU" b="1" smtClean="0"/>
          </a:p>
          <a:p>
            <a:pPr algn="ctr" eaLnBrk="1" hangingPunct="1">
              <a:buFont typeface="Wingdings 3" pitchFamily="18" charset="2"/>
              <a:buNone/>
            </a:pPr>
            <a:endParaRPr lang="hu-HU" b="1" smtClean="0"/>
          </a:p>
          <a:p>
            <a:pPr algn="ctr" eaLnBrk="1" hangingPunct="1">
              <a:buFont typeface="Wingdings 3" pitchFamily="18" charset="2"/>
              <a:buNone/>
            </a:pPr>
            <a:endParaRPr lang="hu-HU" b="1" smtClean="0"/>
          </a:p>
          <a:p>
            <a:pPr eaLnBrk="1" hangingPunct="1">
              <a:buFont typeface="Wingdings 3" pitchFamily="18" charset="2"/>
              <a:buNone/>
            </a:pPr>
            <a:endParaRPr lang="hu-HU" b="1" smtClean="0"/>
          </a:p>
          <a:p>
            <a:pPr eaLnBrk="1" hangingPunct="1"/>
            <a:endParaRPr lang="hu-HU" sz="1400" smtClean="0"/>
          </a:p>
        </p:txBody>
      </p:sp>
      <p:pic>
        <p:nvPicPr>
          <p:cNvPr id="24579" name="Kép 1" descr="EUROMA_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476250"/>
            <a:ext cx="12573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5906</TotalTime>
  <Words>364</Words>
  <Application>Microsoft Office PowerPoint</Application>
  <PresentationFormat>Diavetítés a képernyőre (4:3 oldalarány)</PresentationFormat>
  <Paragraphs>152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Alapértelmezett terv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</vt:vector>
  </TitlesOfParts>
  <Company>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Integration Equal Chances</dc:title>
  <dc:creator>daroczij</dc:creator>
  <cp:lastModifiedBy>sorosi</cp:lastModifiedBy>
  <cp:revision>366</cp:revision>
  <dcterms:created xsi:type="dcterms:W3CDTF">2005-10-17T12:27:11Z</dcterms:created>
  <dcterms:modified xsi:type="dcterms:W3CDTF">2011-11-10T07:16:38Z</dcterms:modified>
</cp:coreProperties>
</file>