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</p:sldMasterIdLst>
  <p:notesMasterIdLst>
    <p:notesMasterId r:id="rId15"/>
  </p:notesMasterIdLst>
  <p:sldIdLst>
    <p:sldId id="285" r:id="rId4"/>
    <p:sldId id="268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F28500F8-78A3-40AF-ADFA-BB9151D8C4D4}">
          <p14:sldIdLst>
            <p14:sldId id="285"/>
            <p14:sldId id="268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458" autoAdjust="0"/>
  </p:normalViewPr>
  <p:slideViewPr>
    <p:cSldViewPr snapToGrid="0" snapToObjects="1">
      <p:cViewPr>
        <p:scale>
          <a:sx n="100" d="100"/>
          <a:sy n="100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39678-1E3A-43B3-9AD5-AA2572D9F472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CC08C-920E-433F-8025-2EDF66CCAF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6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0901D8D-59B6-4FBA-A08A-354BFF528F51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269F7-7BD6-4D24-8BE9-07636D91D230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3502-AA30-43BA-9550-190D57C47A9D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A57A49-0717-48B5-9C88-8A26D4244AB7}" type="datetime1">
              <a:rPr lang="en-US" smtClean="0">
                <a:solidFill>
                  <a:srgbClr val="CCD1B9"/>
                </a:solidFill>
              </a:rPr>
              <a:pPr/>
              <a:t>5/3/2012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20411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872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A57A49-0717-48B5-9C88-8A26D4244AB7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9B43344-CECD-9849-A8FB-2CDE1874B364}" type="slidenum">
              <a:rPr lang="en-US" smtClean="0">
                <a:solidFill>
                  <a:srgbClr val="CCD1B9"/>
                </a:solidFill>
              </a:rPr>
              <a:pPr/>
              <a:t>‹#›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51599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2130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131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01409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02262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223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D4DC88-6DC5-4AE7-83D1-84AEDBD6700C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CCD1B9"/>
                </a:solidFill>
              </a:rPr>
              <a:pPr/>
              <a:t>5/3/2012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CCD1B9"/>
                </a:solidFill>
              </a:rPr>
              <a:pPr/>
              <a:t>‹#›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487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01722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9B43344-CECD-9849-A8FB-2CDE1874B364}" type="slidenum">
              <a:rPr lang="en-US" smtClean="0">
                <a:solidFill>
                  <a:srgbClr val="CCD1B9"/>
                </a:solidFill>
              </a:rPr>
              <a:pPr/>
              <a:t>‹#›</a:t>
            </a:fld>
            <a:endParaRPr lang="en-US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551054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A57A49-0717-48B5-9C88-8A26D4244AB7}" type="datetime1">
              <a:rPr lang="en-US" smtClean="0">
                <a:solidFill>
                  <a:srgbClr val="CCD1B9"/>
                </a:solidFill>
              </a:rPr>
              <a:pPr/>
              <a:t>5/3/2012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149174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90944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A57A49-0717-48B5-9C88-8A26D4244AB7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9B43344-CECD-9849-A8FB-2CDE1874B364}" type="slidenum">
              <a:rPr lang="en-US" smtClean="0">
                <a:solidFill>
                  <a:srgbClr val="CCD1B9"/>
                </a:solidFill>
              </a:rPr>
              <a:pPr/>
              <a:t>‹#›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30382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05929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817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7428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77284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1360167-1ED5-437A-9F59-F5EF51DA4D9E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41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CCD1B9"/>
                </a:solidFill>
              </a:rPr>
              <a:pPr/>
              <a:t>5/3/2012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CCD1B9"/>
                </a:solidFill>
              </a:rPr>
              <a:pPr/>
              <a:t>‹#›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901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141656"/>
      </p:ext>
    </p:extLst>
  </p:cSld>
  <p:clrMapOvr>
    <a:masterClrMapping/>
  </p:clrMapOvr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9B43344-CECD-9849-A8FB-2CDE1874B364}" type="slidenum">
              <a:rPr lang="en-US" smtClean="0">
                <a:solidFill>
                  <a:srgbClr val="CCD1B9"/>
                </a:solidFill>
              </a:rPr>
              <a:pPr/>
              <a:t>‹#›</a:t>
            </a:fld>
            <a:endParaRPr lang="en-US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3387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7685-181C-400B-BC31-38C1CD024C59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050E-698F-4075-BFDA-E7C3B38E64E6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B2B299-6CD3-450C-8B44-02E17C0D35D5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966E-9FBF-4A50-822D-594F4710111C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DDD576-609E-4454-942D-6917EDC2A52A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AA6B95-6A2E-424E-B0E1-3BD66997CC3D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0A57A49-0717-48B5-9C88-8A26D4244AB7}" type="datetime1">
              <a:rPr lang="en-US" smtClean="0"/>
              <a:pPr/>
              <a:t>5/3/2012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B43344-CECD-9849-A8FB-2CDE1874B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7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0A57A49-0717-48B5-9C88-8A26D4244AB7}" type="datetime1">
              <a:rPr lang="en-US" smtClean="0">
                <a:solidFill>
                  <a:srgbClr val="534949"/>
                </a:solidFill>
              </a:rPr>
              <a:pPr/>
              <a:t>5/3/2012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9B43344-CECD-9849-A8FB-2CDE1874B364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1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.vavrincik@employment.gov.sk" TargetMode="Externa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5274" y="2359130"/>
            <a:ext cx="6496051" cy="1775574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New approach to marginalized communities in Slovakia -  </a:t>
            </a:r>
            <a:br>
              <a:rPr lang="en-GB" sz="3600" dirty="0" smtClean="0"/>
            </a:br>
            <a:r>
              <a:rPr lang="sk-SK" sz="3600" dirty="0"/>
              <a:t/>
            </a:r>
            <a:br>
              <a:rPr lang="sk-SK" sz="3600" dirty="0"/>
            </a:br>
            <a:r>
              <a:rPr lang="en-GB" sz="3600" dirty="0" smtClean="0"/>
              <a:t>Act on Socially Excluded Communities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400" dirty="0" smtClean="0"/>
              <a:t>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200" dirty="0" err="1" smtClean="0"/>
              <a:t>EURoma</a:t>
            </a:r>
            <a:r>
              <a:rPr lang="en-GB" sz="2200" dirty="0" smtClean="0"/>
              <a:t> meeting, </a:t>
            </a:r>
            <a:br>
              <a:rPr lang="en-GB" sz="2200" dirty="0" smtClean="0"/>
            </a:br>
            <a:r>
              <a:rPr lang="en-GB" sz="2200" dirty="0" smtClean="0"/>
              <a:t>Bratislava, May 4, 2012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200" dirty="0" smtClean="0"/>
              <a:t>Martin </a:t>
            </a:r>
            <a:r>
              <a:rPr lang="en-GB" sz="2200" dirty="0" err="1" smtClean="0"/>
              <a:t>Vavrinčík</a:t>
            </a:r>
            <a:r>
              <a:rPr lang="en-GB" sz="2200" dirty="0" smtClean="0"/>
              <a:t>, </a:t>
            </a:r>
            <a:r>
              <a:rPr lang="sk-SK" sz="2200" dirty="0" smtClean="0"/>
              <a:t/>
            </a:r>
            <a:br>
              <a:rPr lang="sk-SK" sz="2200" dirty="0" smtClean="0"/>
            </a:br>
            <a:r>
              <a:rPr lang="en-GB" sz="2200" dirty="0" smtClean="0"/>
              <a:t>Department of Social Inclusion, </a:t>
            </a:r>
            <a:r>
              <a:rPr lang="en-GB" sz="2200" dirty="0" err="1" smtClean="0"/>
              <a:t>MoLSAF</a:t>
            </a:r>
            <a:r>
              <a:rPr lang="en-GB" sz="2200" dirty="0" smtClean="0"/>
              <a:t> SR</a:t>
            </a:r>
            <a:endParaRPr lang="en-GB" sz="22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>
              <a:solidFill>
                <a:prstClr val="black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326602" y="427449"/>
            <a:ext cx="357770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sk-SK" sz="11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</a:t>
            </a:r>
            <a:endParaRPr lang="sk-SK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 descr="http://icm.sk/images/uploads/slovensky_znak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825501"/>
            <a:ext cx="1387474" cy="174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BlokTextu 10"/>
          <p:cNvSpPr txBox="1"/>
          <p:nvPr/>
        </p:nvSpPr>
        <p:spPr>
          <a:xfrm>
            <a:off x="7172325" y="3533775"/>
            <a:ext cx="16843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solidFill>
                  <a:prstClr val="white">
                    <a:lumMod val="85000"/>
                  </a:prstClr>
                </a:solidFill>
              </a:rPr>
              <a:t>MINISTRY OF</a:t>
            </a:r>
          </a:p>
          <a:p>
            <a:pPr algn="ctr"/>
            <a:r>
              <a:rPr lang="sk-SK" sz="2000" dirty="0" smtClean="0">
                <a:solidFill>
                  <a:prstClr val="white">
                    <a:lumMod val="85000"/>
                  </a:prstClr>
                </a:solidFill>
              </a:rPr>
              <a:t>LABOUR, SOCIAL AFFAIRS AND FAMILY OF SLOVAK REPUBLIC </a:t>
            </a:r>
            <a:endParaRPr lang="sk-SK" sz="2000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8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Zástupný symbol obsahu 2"/>
          <p:cNvSpPr>
            <a:spLocks noGrp="1"/>
          </p:cNvSpPr>
          <p:nvPr>
            <p:ph sz="quarter" idx="1"/>
          </p:nvPr>
        </p:nvSpPr>
        <p:spPr>
          <a:xfrm>
            <a:off x="266332" y="499328"/>
            <a:ext cx="8007659" cy="5759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/>
              <a:t>Social Affairs and </a:t>
            </a:r>
            <a:r>
              <a:rPr lang="en-GB" sz="2800" b="1" dirty="0" smtClean="0"/>
              <a:t>Employment</a:t>
            </a:r>
            <a:endParaRPr lang="en-GB" sz="2800" b="1" dirty="0"/>
          </a:p>
          <a:p>
            <a:pPr marL="0" indent="0">
              <a:buNone/>
            </a:pPr>
            <a:endParaRPr lang="sk-SK" b="1" dirty="0" smtClean="0"/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endParaRPr lang="en-GB" b="1" dirty="0"/>
          </a:p>
          <a:p>
            <a:r>
              <a:rPr lang="en-GB" sz="2000" dirty="0" smtClean="0"/>
              <a:t>systematisation </a:t>
            </a:r>
            <a:r>
              <a:rPr lang="en-GB" sz="2000" dirty="0"/>
              <a:t>of social field </a:t>
            </a:r>
            <a:r>
              <a:rPr lang="en-GB" sz="2000" dirty="0" smtClean="0"/>
              <a:t>work</a:t>
            </a:r>
            <a:endParaRPr lang="sk-SK" sz="2000" dirty="0" smtClean="0"/>
          </a:p>
          <a:p>
            <a:r>
              <a:rPr lang="en-GB" sz="2000" dirty="0" smtClean="0"/>
              <a:t>systematisation </a:t>
            </a:r>
            <a:r>
              <a:rPr lang="en-GB" sz="2000" dirty="0"/>
              <a:t>of community </a:t>
            </a:r>
            <a:r>
              <a:rPr lang="en-GB" sz="2000" dirty="0" smtClean="0"/>
              <a:t>centres</a:t>
            </a:r>
            <a:endParaRPr lang="sk-SK" sz="2000" dirty="0" smtClean="0"/>
          </a:p>
          <a:p>
            <a:pPr marL="0" indent="0">
              <a:buNone/>
            </a:pPr>
            <a:endParaRPr lang="sk-SK" sz="2000" dirty="0" smtClean="0"/>
          </a:p>
          <a:p>
            <a:r>
              <a:rPr lang="en-GB" sz="2000" dirty="0" smtClean="0"/>
              <a:t>services </a:t>
            </a:r>
            <a:r>
              <a:rPr lang="en-GB" sz="2000" dirty="0"/>
              <a:t>of assisted employment </a:t>
            </a:r>
            <a:endParaRPr lang="sk-SK" sz="2000" dirty="0" smtClean="0"/>
          </a:p>
          <a:p>
            <a:r>
              <a:rPr lang="en-GB" sz="2000" dirty="0" smtClean="0"/>
              <a:t>intermediate </a:t>
            </a:r>
            <a:r>
              <a:rPr lang="en-GB" sz="2000" dirty="0"/>
              <a:t>labour </a:t>
            </a:r>
            <a:r>
              <a:rPr lang="en-GB" sz="2000" dirty="0" smtClean="0"/>
              <a:t>market</a:t>
            </a:r>
            <a:endParaRPr lang="sk-SK" sz="2000" dirty="0" smtClean="0"/>
          </a:p>
          <a:p>
            <a:r>
              <a:rPr lang="en-GB" sz="2000" dirty="0" smtClean="0"/>
              <a:t>activation policies</a:t>
            </a:r>
            <a:endParaRPr lang="sk-SK" sz="2000" dirty="0" smtClean="0"/>
          </a:p>
          <a:p>
            <a:r>
              <a:rPr lang="en-GB" sz="2000" dirty="0" smtClean="0"/>
              <a:t>social </a:t>
            </a:r>
            <a:r>
              <a:rPr lang="en-GB" sz="2000" dirty="0"/>
              <a:t>economy programmed</a:t>
            </a:r>
          </a:p>
          <a:p>
            <a:endParaRPr lang="en-GB" sz="1800" dirty="0"/>
          </a:p>
          <a:p>
            <a:pPr marL="0" indent="0">
              <a:buNone/>
            </a:pPr>
            <a:endParaRPr lang="en-GB" sz="1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1" y="6358767"/>
            <a:ext cx="54292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00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1152524"/>
            <a:ext cx="6296025" cy="4532787"/>
          </a:xfrm>
        </p:spPr>
        <p:txBody>
          <a:bodyPr>
            <a:normAutofit/>
          </a:bodyPr>
          <a:lstStyle/>
          <a:p>
            <a:pPr marL="0" indent="0"/>
            <a:r>
              <a:rPr lang="en-GB" sz="5200" dirty="0"/>
              <a:t>Thank you!</a:t>
            </a:r>
            <a:br>
              <a:rPr lang="en-GB" sz="5200" dirty="0"/>
            </a:br>
            <a:r>
              <a:rPr lang="sk-SK" sz="1800" dirty="0" smtClean="0"/>
              <a:t/>
            </a:r>
            <a:br>
              <a:rPr lang="sk-SK" sz="1800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600" dirty="0" smtClean="0"/>
              <a:t>Martin </a:t>
            </a:r>
            <a:r>
              <a:rPr lang="en-GB" sz="2600" dirty="0" err="1"/>
              <a:t>Vavrinčík</a:t>
            </a:r>
            <a:r>
              <a:rPr lang="en-GB" sz="2600" dirty="0"/>
              <a:t/>
            </a:r>
            <a:br>
              <a:rPr lang="en-GB" sz="2600" dirty="0"/>
            </a:br>
            <a:r>
              <a:rPr lang="en-GB" sz="1800" dirty="0"/>
              <a:t>Director of Department of Social Inclusion</a:t>
            </a:r>
            <a:br>
              <a:rPr lang="en-GB" sz="1800" dirty="0"/>
            </a:br>
            <a:r>
              <a:rPr lang="en-GB" sz="2600" dirty="0"/>
              <a:t> </a:t>
            </a:r>
            <a:br>
              <a:rPr lang="en-GB" sz="2600" dirty="0"/>
            </a:br>
            <a:r>
              <a:rPr lang="en-GB" sz="1800" dirty="0"/>
              <a:t>Ministry of Labour, Social Affairs and Family SR </a:t>
            </a:r>
            <a:br>
              <a:rPr lang="en-GB" sz="1800" dirty="0"/>
            </a:br>
            <a:r>
              <a:rPr lang="en-GB" sz="1600" dirty="0"/>
              <a:t>Špitálska 6</a:t>
            </a:r>
            <a:br>
              <a:rPr lang="en-GB" sz="1600" dirty="0"/>
            </a:br>
            <a:r>
              <a:rPr lang="en-GB" sz="1600" dirty="0"/>
              <a:t>816 43 Bratislava</a:t>
            </a:r>
            <a:br>
              <a:rPr lang="en-GB" sz="1600" dirty="0"/>
            </a:br>
            <a:r>
              <a:rPr lang="en-GB" sz="1600" dirty="0"/>
              <a:t>e-mail: </a:t>
            </a:r>
            <a:r>
              <a:rPr lang="en-GB" sz="1600" u="sng" dirty="0">
                <a:hlinkClick r:id="rId2"/>
              </a:rPr>
              <a:t>martin.vavrincik@employment.gov.sk</a:t>
            </a:r>
            <a:r>
              <a:rPr lang="en-GB" sz="1600" dirty="0"/>
              <a:t> </a:t>
            </a:r>
            <a:br>
              <a:rPr lang="en-GB" sz="1600" dirty="0"/>
            </a:br>
            <a:r>
              <a:rPr lang="en-GB" sz="1600" dirty="0" err="1"/>
              <a:t>tel</a:t>
            </a:r>
            <a:r>
              <a:rPr lang="en-GB" sz="1600" dirty="0"/>
              <a:t>: +421 (0) 2 204 624 10</a:t>
            </a:r>
          </a:p>
        </p:txBody>
      </p:sp>
    </p:spTree>
    <p:extLst>
      <p:ext uri="{BB962C8B-B14F-4D97-AF65-F5344CB8AC3E}">
        <p14:creationId xmlns:p14="http://schemas.microsoft.com/office/powerpoint/2010/main" val="238223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Zástupný symbol obsahu 2"/>
          <p:cNvSpPr>
            <a:spLocks noGrp="1"/>
          </p:cNvSpPr>
          <p:nvPr>
            <p:ph sz="quarter" idx="1"/>
          </p:nvPr>
        </p:nvSpPr>
        <p:spPr>
          <a:xfrm>
            <a:off x="266332" y="499328"/>
            <a:ext cx="8007659" cy="5759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 smtClean="0"/>
              <a:t>Reasons for the formation of the SEC Act</a:t>
            </a:r>
          </a:p>
          <a:p>
            <a:pPr marL="0" indent="0">
              <a:buNone/>
            </a:pPr>
            <a:endParaRPr lang="en-GB" sz="1000" dirty="0" smtClean="0"/>
          </a:p>
          <a:p>
            <a:pPr algn="just"/>
            <a:r>
              <a:rPr lang="en-GB" sz="1800" dirty="0" smtClean="0"/>
              <a:t>distinction between material need deprivation and the phenomena of </a:t>
            </a:r>
            <a:r>
              <a:rPr lang="en-GB" sz="1800" b="1" dirty="0" smtClean="0"/>
              <a:t>concentrated and generational poverty </a:t>
            </a:r>
          </a:p>
          <a:p>
            <a:pPr algn="just"/>
            <a:r>
              <a:rPr lang="en-GB" sz="1800" b="1" dirty="0" smtClean="0"/>
              <a:t>law</a:t>
            </a:r>
            <a:r>
              <a:rPr lang="en-GB" sz="1800" dirty="0" smtClean="0"/>
              <a:t>, not a concept or strategy</a:t>
            </a:r>
          </a:p>
          <a:p>
            <a:pPr algn="just"/>
            <a:r>
              <a:rPr lang="en-GB" sz="1800" b="1" dirty="0" smtClean="0"/>
              <a:t>preventive</a:t>
            </a:r>
            <a:r>
              <a:rPr lang="en-GB" sz="1800" dirty="0" smtClean="0"/>
              <a:t> </a:t>
            </a:r>
            <a:r>
              <a:rPr lang="en-GB" sz="1800" b="1" dirty="0" smtClean="0"/>
              <a:t>and solving </a:t>
            </a:r>
            <a:r>
              <a:rPr lang="en-GB" sz="1800" dirty="0" smtClean="0"/>
              <a:t>nature of the measures, not mere saving of surviving </a:t>
            </a:r>
          </a:p>
          <a:p>
            <a:pPr algn="just"/>
            <a:endParaRPr lang="sk-SK" sz="1800" b="1" dirty="0" smtClean="0"/>
          </a:p>
          <a:p>
            <a:pPr algn="just"/>
            <a:endParaRPr lang="en-GB" sz="1800" b="1" dirty="0" smtClean="0"/>
          </a:p>
          <a:p>
            <a:pPr algn="just"/>
            <a:r>
              <a:rPr lang="en-GB" sz="1800" b="1" dirty="0" smtClean="0"/>
              <a:t>increased intervention for a population group </a:t>
            </a:r>
            <a:r>
              <a:rPr lang="en-GB" sz="1800" dirty="0" smtClean="0"/>
              <a:t>on other basis than the so-called </a:t>
            </a:r>
            <a:r>
              <a:rPr lang="en-GB" sz="1800" b="1" dirty="0" smtClean="0"/>
              <a:t>attributed ethnicity</a:t>
            </a:r>
          </a:p>
          <a:p>
            <a:pPr lvl="0" algn="just"/>
            <a:r>
              <a:rPr lang="en-GB" sz="1800" dirty="0" smtClean="0"/>
              <a:t>need to provide </a:t>
            </a:r>
            <a:r>
              <a:rPr lang="en-GB" sz="1800" b="1" dirty="0" smtClean="0"/>
              <a:t>comprehensive solutions </a:t>
            </a:r>
            <a:r>
              <a:rPr lang="en-GB" sz="1800" dirty="0" smtClean="0"/>
              <a:t>linked in priority areas (housing, health, social affairs, employment and education)</a:t>
            </a:r>
          </a:p>
          <a:p>
            <a:pPr lvl="0" algn="just"/>
            <a:r>
              <a:rPr lang="en-GB" sz="1800" dirty="0" smtClean="0"/>
              <a:t>flexible and cross-sectional </a:t>
            </a:r>
            <a:r>
              <a:rPr lang="en-GB" sz="1800" b="1" dirty="0" smtClean="0"/>
              <a:t>systematization of proven innovative measures </a:t>
            </a:r>
          </a:p>
          <a:p>
            <a:pPr lvl="0" algn="just"/>
            <a:r>
              <a:rPr lang="en-GB" sz="1800" dirty="0" smtClean="0"/>
              <a:t>long duration and continuity of interventions </a:t>
            </a:r>
            <a:r>
              <a:rPr lang="en-GB" sz="1800" b="1" dirty="0" smtClean="0"/>
              <a:t>(sustainability)</a:t>
            </a:r>
          </a:p>
          <a:p>
            <a:pPr algn="just"/>
            <a:endParaRPr lang="en-GB" sz="1900" dirty="0" smtClean="0"/>
          </a:p>
          <a:p>
            <a:pPr marL="0" indent="0">
              <a:buNone/>
            </a:pPr>
            <a:endParaRPr lang="en-GB" sz="1900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1" y="6358767"/>
            <a:ext cx="54292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Zástupný symbol obsahu 2"/>
          <p:cNvSpPr>
            <a:spLocks noGrp="1"/>
          </p:cNvSpPr>
          <p:nvPr>
            <p:ph sz="quarter" idx="1"/>
          </p:nvPr>
        </p:nvSpPr>
        <p:spPr>
          <a:xfrm>
            <a:off x="266332" y="499328"/>
            <a:ext cx="8007659" cy="5759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/>
              <a:t>Act on Socially Excluded Communities</a:t>
            </a:r>
          </a:p>
          <a:p>
            <a:pPr marL="0" indent="0">
              <a:buNone/>
            </a:pPr>
            <a:endParaRPr lang="en-GB" sz="1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prstClr val="black"/>
                </a:solidFill>
              </a:rPr>
              <a:t>General aims of the </a:t>
            </a:r>
            <a:r>
              <a:rPr lang="sk-SK" sz="2000" b="1" dirty="0" smtClean="0">
                <a:solidFill>
                  <a:prstClr val="black"/>
                </a:solidFill>
              </a:rPr>
              <a:t>A</a:t>
            </a:r>
            <a:r>
              <a:rPr lang="en-GB" sz="2000" b="1" dirty="0" err="1" smtClean="0">
                <a:solidFill>
                  <a:prstClr val="black"/>
                </a:solidFill>
              </a:rPr>
              <a:t>ct</a:t>
            </a:r>
            <a:r>
              <a:rPr lang="en-GB" sz="2000" b="1" dirty="0" smtClean="0">
                <a:solidFill>
                  <a:prstClr val="black"/>
                </a:solidFill>
              </a:rPr>
              <a:t>:</a:t>
            </a:r>
            <a:endParaRPr lang="sk-SK" sz="2000" b="1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sz="2000" b="1" dirty="0">
              <a:solidFill>
                <a:prstClr val="black"/>
              </a:solidFill>
            </a:endParaRPr>
          </a:p>
          <a:p>
            <a:pPr algn="just"/>
            <a:r>
              <a:rPr lang="en-GB" sz="1800" b="1" dirty="0"/>
              <a:t>improving of conditions in the SEC (community)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/>
            <a:r>
              <a:rPr lang="en-GB" sz="1800" dirty="0"/>
              <a:t>creating of conditions for </a:t>
            </a:r>
            <a:r>
              <a:rPr lang="en-GB" sz="1800" b="1" dirty="0"/>
              <a:t>individual social mobility (individual) – </a:t>
            </a:r>
            <a:r>
              <a:rPr lang="en-GB" sz="1800" b="1" dirty="0" smtClean="0"/>
              <a:t>breaking</a:t>
            </a:r>
            <a:r>
              <a:rPr lang="sk-SK" sz="1800" b="1" dirty="0" smtClean="0"/>
              <a:t>-</a:t>
            </a:r>
            <a:r>
              <a:rPr lang="sk-SK" sz="1800" b="1" dirty="0" err="1" smtClean="0"/>
              <a:t>up</a:t>
            </a:r>
            <a:r>
              <a:rPr lang="en-GB" sz="1800" b="1" dirty="0" smtClean="0"/>
              <a:t> </a:t>
            </a:r>
            <a:r>
              <a:rPr lang="en-GB" sz="1800" b="1" dirty="0"/>
              <a:t>ghettos</a:t>
            </a:r>
          </a:p>
          <a:p>
            <a:pPr marL="0" indent="0" algn="just">
              <a:buNone/>
            </a:pPr>
            <a:endParaRPr lang="en-GB" sz="22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en-GB" sz="2000" b="1" dirty="0">
                <a:solidFill>
                  <a:prstClr val="black"/>
                </a:solidFill>
              </a:rPr>
              <a:t>Concept of </a:t>
            </a:r>
            <a:r>
              <a:rPr lang="sk-SK" sz="2000" b="1" dirty="0" err="1" smtClean="0">
                <a:solidFill>
                  <a:prstClr val="black"/>
                </a:solidFill>
              </a:rPr>
              <a:t>the</a:t>
            </a:r>
            <a:r>
              <a:rPr lang="sk-SK" sz="2000" b="1" dirty="0" smtClean="0">
                <a:solidFill>
                  <a:prstClr val="black"/>
                </a:solidFill>
              </a:rPr>
              <a:t> </a:t>
            </a:r>
            <a:r>
              <a:rPr lang="en-GB" sz="2000" b="1" dirty="0" smtClean="0">
                <a:solidFill>
                  <a:prstClr val="black"/>
                </a:solidFill>
              </a:rPr>
              <a:t>SEC</a:t>
            </a:r>
            <a:r>
              <a:rPr lang="sk-SK" sz="2000" b="1" dirty="0" smtClean="0">
                <a:solidFill>
                  <a:prstClr val="black"/>
                </a:solidFill>
              </a:rPr>
              <a:t>:</a:t>
            </a:r>
          </a:p>
          <a:p>
            <a:pPr marL="0" indent="0" algn="just">
              <a:buNone/>
            </a:pPr>
            <a:endParaRPr lang="en-GB" sz="2000" b="1" dirty="0">
              <a:solidFill>
                <a:prstClr val="black"/>
              </a:solidFill>
            </a:endParaRPr>
          </a:p>
          <a:p>
            <a:pPr algn="just"/>
            <a:r>
              <a:rPr lang="en-GB" sz="1800" dirty="0"/>
              <a:t>opportunity to model </a:t>
            </a:r>
            <a:r>
              <a:rPr lang="en-GB" sz="1800" b="1" dirty="0"/>
              <a:t>specific policies and instruments </a:t>
            </a:r>
            <a:r>
              <a:rPr lang="en-GB" sz="1800" dirty="0"/>
              <a:t>aimed at solving of problems associated with social exclusion</a:t>
            </a:r>
          </a:p>
          <a:p>
            <a:pPr algn="just"/>
            <a:r>
              <a:rPr lang="en-GB" sz="1800" dirty="0"/>
              <a:t>opportunity to </a:t>
            </a:r>
            <a:r>
              <a:rPr lang="en-GB" sz="1800" b="1" dirty="0"/>
              <a:t>better analysis and solution </a:t>
            </a:r>
            <a:r>
              <a:rPr lang="en-GB" sz="1800" dirty="0"/>
              <a:t>of the problem through data collection and evaluation of the effectiveness of measures taken specifically in relation to the SEC and their inhabitants</a:t>
            </a:r>
            <a:endParaRPr lang="en-GB" sz="18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sz="1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1" y="6358767"/>
            <a:ext cx="54292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2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Zástupný symbol obsahu 2"/>
          <p:cNvSpPr>
            <a:spLocks noGrp="1"/>
          </p:cNvSpPr>
          <p:nvPr>
            <p:ph sz="quarter" idx="1"/>
          </p:nvPr>
        </p:nvSpPr>
        <p:spPr>
          <a:xfrm>
            <a:off x="266332" y="501506"/>
            <a:ext cx="8007659" cy="57594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/>
              <a:t>General </a:t>
            </a:r>
            <a:r>
              <a:rPr lang="sk-SK" sz="2800" b="1" dirty="0"/>
              <a:t>part</a:t>
            </a:r>
            <a:r>
              <a:rPr lang="en-US" sz="2800" b="1" dirty="0"/>
              <a:t> of the </a:t>
            </a:r>
            <a:r>
              <a:rPr lang="en-US" sz="2800" b="1" dirty="0" smtClean="0"/>
              <a:t>Act</a:t>
            </a:r>
            <a:endParaRPr lang="sk-SK" sz="2800" b="1" dirty="0" smtClean="0"/>
          </a:p>
          <a:p>
            <a:pPr marL="0" indent="0" algn="just">
              <a:buNone/>
            </a:pPr>
            <a:endParaRPr lang="sk-SK" sz="800" b="1" dirty="0"/>
          </a:p>
          <a:p>
            <a:pPr marL="0" indent="0" algn="just">
              <a:buNone/>
            </a:pPr>
            <a:r>
              <a:rPr lang="en-US" sz="2000" b="1" dirty="0" smtClean="0"/>
              <a:t>Basic </a:t>
            </a:r>
            <a:r>
              <a:rPr lang="en-US" sz="2000" b="1" dirty="0"/>
              <a:t>proposed principles of the public policies  implemented in relation to the </a:t>
            </a:r>
            <a:r>
              <a:rPr lang="en-US" sz="2000" b="1" dirty="0" smtClean="0"/>
              <a:t>SEC</a:t>
            </a:r>
            <a:endParaRPr lang="sk-SK" sz="2000" b="1" dirty="0" smtClean="0"/>
          </a:p>
          <a:p>
            <a:pPr algn="just"/>
            <a:r>
              <a:rPr lang="en-GB" sz="1800" dirty="0" smtClean="0"/>
              <a:t>basic </a:t>
            </a:r>
            <a:r>
              <a:rPr lang="en-GB" sz="1800" dirty="0"/>
              <a:t>principles of the public policies </a:t>
            </a:r>
            <a:endParaRPr lang="sk-SK" sz="1800" dirty="0"/>
          </a:p>
          <a:p>
            <a:pPr marL="0" indent="0" algn="just">
              <a:buNone/>
            </a:pPr>
            <a:r>
              <a:rPr lang="sk-SK" sz="1800" dirty="0" smtClean="0"/>
              <a:t>    (</a:t>
            </a:r>
            <a:r>
              <a:rPr lang="en-GB" sz="1800" b="1" dirty="0" smtClean="0"/>
              <a:t>principle </a:t>
            </a:r>
            <a:r>
              <a:rPr lang="en-GB" sz="1800" b="1" dirty="0"/>
              <a:t>of inclusion, solidarity, non-discrimination, </a:t>
            </a:r>
            <a:r>
              <a:rPr lang="sk-SK" sz="1800" b="1" dirty="0" smtClean="0"/>
              <a:t> </a:t>
            </a:r>
          </a:p>
          <a:p>
            <a:pPr marL="0" indent="0" algn="just">
              <a:buNone/>
            </a:pPr>
            <a:r>
              <a:rPr lang="sk-SK" sz="1800" b="1" dirty="0"/>
              <a:t> </a:t>
            </a:r>
            <a:r>
              <a:rPr lang="sk-SK" sz="1800" b="1" dirty="0" smtClean="0"/>
              <a:t>    c</a:t>
            </a:r>
            <a:r>
              <a:rPr lang="en-GB" sz="1800" b="1" dirty="0" err="1" smtClean="0"/>
              <a:t>omprehensiveness</a:t>
            </a:r>
            <a:r>
              <a:rPr lang="en-GB" sz="1800" b="1" dirty="0"/>
              <a:t>, individual approach, motivation, </a:t>
            </a:r>
            <a:r>
              <a:rPr lang="sk-SK" sz="1800" b="1" dirty="0" smtClean="0"/>
              <a:t> </a:t>
            </a:r>
          </a:p>
          <a:p>
            <a:pPr marL="0" indent="0" algn="just">
              <a:buNone/>
            </a:pPr>
            <a:r>
              <a:rPr lang="sk-SK" sz="1800" b="1" dirty="0"/>
              <a:t> </a:t>
            </a:r>
            <a:r>
              <a:rPr lang="sk-SK" sz="1800" b="1" dirty="0" smtClean="0"/>
              <a:t>    </a:t>
            </a:r>
            <a:r>
              <a:rPr lang="en-GB" sz="1800" b="1" dirty="0" smtClean="0"/>
              <a:t>cooperation </a:t>
            </a:r>
            <a:r>
              <a:rPr lang="en-GB" sz="1800" b="1" dirty="0"/>
              <a:t>of stakeholders</a:t>
            </a:r>
            <a:r>
              <a:rPr lang="en-GB" sz="1800" dirty="0"/>
              <a:t>)</a:t>
            </a:r>
          </a:p>
          <a:p>
            <a:pPr algn="just"/>
            <a:r>
              <a:rPr lang="en-GB" sz="1800" b="1" dirty="0"/>
              <a:t>social inclusion plans of municipalities, national report</a:t>
            </a:r>
          </a:p>
          <a:p>
            <a:pPr algn="just"/>
            <a:r>
              <a:rPr lang="en-GB" sz="1800" b="1" dirty="0"/>
              <a:t>prohibition of implementation of measures and tools </a:t>
            </a:r>
            <a:r>
              <a:rPr lang="en-GB" sz="1800" dirty="0"/>
              <a:t>leading to social exclusion (separation, segregation)</a:t>
            </a:r>
          </a:p>
          <a:p>
            <a:pPr lvl="0" algn="just"/>
            <a:r>
              <a:rPr lang="en-GB" sz="1800" dirty="0"/>
              <a:t>determine the </a:t>
            </a:r>
            <a:r>
              <a:rPr lang="en-GB" sz="1800" b="1" dirty="0"/>
              <a:t>volume of financial resources from public budgets</a:t>
            </a:r>
            <a:r>
              <a:rPr lang="en-GB" sz="1800" dirty="0"/>
              <a:t> on solving the issue of the SEC </a:t>
            </a:r>
          </a:p>
          <a:p>
            <a:pPr algn="just"/>
            <a:r>
              <a:rPr lang="en-GB" sz="1800" dirty="0"/>
              <a:t>redistribution of </a:t>
            </a:r>
            <a:r>
              <a:rPr lang="en-GB" sz="1800" b="1" dirty="0"/>
              <a:t>financial flows </a:t>
            </a:r>
            <a:r>
              <a:rPr lang="en-GB" sz="1800" dirty="0"/>
              <a:t>in relation to the existence of the SEC (structural funds, mutual fund tax)</a:t>
            </a:r>
          </a:p>
          <a:p>
            <a:pPr algn="just"/>
            <a:r>
              <a:rPr lang="en-GB" sz="1800" dirty="0"/>
              <a:t>monitoring and </a:t>
            </a:r>
            <a:r>
              <a:rPr lang="en-GB" sz="1800" b="1" dirty="0"/>
              <a:t>evaluation</a:t>
            </a:r>
            <a:r>
              <a:rPr lang="en-GB" sz="1800" dirty="0"/>
              <a:t>, data collection</a:t>
            </a:r>
          </a:p>
          <a:p>
            <a:pPr algn="just"/>
            <a:r>
              <a:rPr lang="en-GB" sz="1800" dirty="0"/>
              <a:t>institutional coverage of the SEC issues</a:t>
            </a:r>
            <a:endParaRPr lang="en-GB" sz="1800" dirty="0" smtClean="0"/>
          </a:p>
          <a:p>
            <a:pPr marL="0" indent="0" algn="just">
              <a:buNone/>
            </a:pPr>
            <a:endParaRPr lang="en-GB" sz="19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1" y="6358767"/>
            <a:ext cx="54292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2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obsahu 2"/>
          <p:cNvSpPr txBox="1">
            <a:spLocks/>
          </p:cNvSpPr>
          <p:nvPr/>
        </p:nvSpPr>
        <p:spPr>
          <a:xfrm>
            <a:off x="266332" y="501506"/>
            <a:ext cx="8007659" cy="575942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GB" sz="2000" b="1" dirty="0"/>
              <a:t>Definition of </a:t>
            </a:r>
            <a:r>
              <a:rPr lang="en-GB" sz="2000" b="1" dirty="0" smtClean="0"/>
              <a:t>SEC</a:t>
            </a:r>
            <a:endParaRPr lang="sk-SK" sz="2000" b="1" dirty="0" smtClean="0"/>
          </a:p>
          <a:p>
            <a:pPr marL="0" indent="0" algn="just">
              <a:buNone/>
            </a:pPr>
            <a:endParaRPr lang="en-GB" sz="800" b="1" dirty="0"/>
          </a:p>
          <a:p>
            <a:pPr algn="just">
              <a:spcBef>
                <a:spcPts val="0"/>
              </a:spcBef>
            </a:pPr>
            <a:r>
              <a:rPr lang="en-GB" sz="1500" b="1" dirty="0" smtClean="0"/>
              <a:t>definition </a:t>
            </a:r>
            <a:r>
              <a:rPr lang="en-GB" sz="1500" b="1" dirty="0"/>
              <a:t>of SEC</a:t>
            </a:r>
          </a:p>
          <a:p>
            <a:pPr algn="just">
              <a:spcBef>
                <a:spcPts val="0"/>
              </a:spcBef>
            </a:pPr>
            <a:r>
              <a:rPr lang="en-GB" sz="1500" dirty="0"/>
              <a:t>measurable </a:t>
            </a:r>
            <a:r>
              <a:rPr lang="en-GB" sz="1500" b="1" dirty="0"/>
              <a:t>indicators of social exclusion</a:t>
            </a:r>
            <a:r>
              <a:rPr lang="en-GB" sz="1500" dirty="0"/>
              <a:t>, which settlement community is </a:t>
            </a:r>
            <a:r>
              <a:rPr lang="en-GB" sz="1500" dirty="0" smtClean="0"/>
              <a:t>the SEC, </a:t>
            </a:r>
            <a:r>
              <a:rPr lang="en-GB" sz="1500" dirty="0"/>
              <a:t>or ceases to be </a:t>
            </a:r>
            <a:endParaRPr lang="en-GB" sz="1500" dirty="0" smtClean="0"/>
          </a:p>
          <a:p>
            <a:pPr algn="just">
              <a:spcBef>
                <a:spcPts val="0"/>
              </a:spcBef>
            </a:pPr>
            <a:r>
              <a:rPr lang="en-GB" sz="1500" dirty="0" smtClean="0"/>
              <a:t>declaration </a:t>
            </a:r>
            <a:r>
              <a:rPr lang="en-GB" sz="1500" dirty="0"/>
              <a:t>process (statement) of the residential community as the SEC (evaluation process, monitoring </a:t>
            </a:r>
            <a:r>
              <a:rPr lang="en-GB" sz="1500" dirty="0" smtClean="0"/>
              <a:t>a </a:t>
            </a:r>
            <a:r>
              <a:rPr lang="en-GB" sz="1500" dirty="0"/>
              <a:t>development of criteria, etc.), </a:t>
            </a:r>
            <a:endParaRPr lang="en-GB" sz="1500" dirty="0" smtClean="0"/>
          </a:p>
          <a:p>
            <a:pPr algn="just">
              <a:spcBef>
                <a:spcPts val="0"/>
              </a:spcBef>
            </a:pPr>
            <a:r>
              <a:rPr lang="en-GB" sz="1500" b="1" dirty="0" smtClean="0"/>
              <a:t>list </a:t>
            </a:r>
            <a:r>
              <a:rPr lang="en-GB" sz="1500" b="1" dirty="0"/>
              <a:t>of the </a:t>
            </a:r>
            <a:r>
              <a:rPr lang="en-GB" sz="1500" b="1" dirty="0" smtClean="0"/>
              <a:t>SEC’s, </a:t>
            </a:r>
            <a:r>
              <a:rPr lang="en-GB" sz="1500" b="1" dirty="0"/>
              <a:t>its </a:t>
            </a:r>
            <a:r>
              <a:rPr lang="en-GB" sz="1500" b="1" dirty="0" smtClean="0"/>
              <a:t>updating</a:t>
            </a:r>
            <a:endParaRPr lang="en-GB" sz="1500" b="1" dirty="0"/>
          </a:p>
          <a:p>
            <a:pPr algn="just">
              <a:spcBef>
                <a:spcPts val="0"/>
              </a:spcBef>
            </a:pPr>
            <a:r>
              <a:rPr lang="en-GB" sz="1500" dirty="0"/>
              <a:t>basic unit is the </a:t>
            </a:r>
            <a:r>
              <a:rPr lang="en-GB" sz="1500" b="1" dirty="0"/>
              <a:t>smallest territory </a:t>
            </a:r>
            <a:r>
              <a:rPr lang="en-GB" sz="1500" dirty="0"/>
              <a:t>-  </a:t>
            </a:r>
            <a:r>
              <a:rPr lang="en-GB" sz="1500" b="1" dirty="0"/>
              <a:t>effectiveness and targeting of  measures </a:t>
            </a:r>
          </a:p>
          <a:p>
            <a:pPr algn="just">
              <a:spcBef>
                <a:spcPts val="0"/>
              </a:spcBef>
            </a:pPr>
            <a:r>
              <a:rPr lang="en-GB" sz="1500" b="1" dirty="0" err="1"/>
              <a:t>cca</a:t>
            </a:r>
            <a:r>
              <a:rPr lang="en-GB" sz="1500" b="1" dirty="0"/>
              <a:t> 800 </a:t>
            </a:r>
            <a:r>
              <a:rPr lang="en-GB" sz="1500" b="1" dirty="0" smtClean="0"/>
              <a:t>SEC</a:t>
            </a:r>
            <a:r>
              <a:rPr lang="en-US" sz="1500" b="1" dirty="0" smtClean="0"/>
              <a:t>’s</a:t>
            </a:r>
            <a:r>
              <a:rPr lang="en-GB" sz="1500" b="1" dirty="0" smtClean="0"/>
              <a:t>, </a:t>
            </a:r>
            <a:r>
              <a:rPr lang="en-GB" sz="1500" b="1" dirty="0" err="1"/>
              <a:t>cca</a:t>
            </a:r>
            <a:r>
              <a:rPr lang="en-GB" sz="1500" b="1" dirty="0"/>
              <a:t> 200.000 inhabitants in </a:t>
            </a:r>
            <a:r>
              <a:rPr lang="en-GB" sz="1500" b="1" dirty="0" smtClean="0"/>
              <a:t>Slovakia</a:t>
            </a:r>
            <a:endParaRPr lang="sk-SK" sz="1500" b="1" dirty="0"/>
          </a:p>
          <a:p>
            <a:pPr marL="0" indent="0" algn="just">
              <a:spcBef>
                <a:spcPts val="0"/>
              </a:spcBef>
              <a:buNone/>
            </a:pPr>
            <a:endParaRPr lang="sk-SK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GB" sz="2000" b="1" dirty="0" smtClean="0"/>
              <a:t>Indicators </a:t>
            </a:r>
            <a:r>
              <a:rPr lang="en-GB" sz="2000" b="1" dirty="0"/>
              <a:t>of social exclusion </a:t>
            </a:r>
            <a:r>
              <a:rPr lang="en-GB" sz="1800" dirty="0" smtClean="0"/>
              <a:t>(</a:t>
            </a:r>
            <a:r>
              <a:rPr lang="sk-SK" sz="1800" dirty="0" err="1" smtClean="0"/>
              <a:t>examples</a:t>
            </a:r>
            <a:r>
              <a:rPr lang="en-GB" sz="1800" dirty="0" smtClean="0"/>
              <a:t>):</a:t>
            </a:r>
            <a:endParaRPr lang="sk-SK" sz="18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sk-SK" sz="800" dirty="0"/>
          </a:p>
          <a:p>
            <a:pPr algn="just">
              <a:spcBef>
                <a:spcPts val="0"/>
              </a:spcBef>
            </a:pPr>
            <a:r>
              <a:rPr lang="en-GB" sz="1500" b="1" dirty="0" smtClean="0"/>
              <a:t>Demographic </a:t>
            </a:r>
            <a:r>
              <a:rPr lang="en-GB" sz="1500" b="1" dirty="0"/>
              <a:t>indicators: </a:t>
            </a:r>
            <a:r>
              <a:rPr lang="en-GB" sz="1500" dirty="0" err="1"/>
              <a:t>eg</a:t>
            </a:r>
            <a:r>
              <a:rPr lang="en-GB" sz="1500" dirty="0"/>
              <a:t>. population, demographic composition of the community </a:t>
            </a:r>
            <a:r>
              <a:rPr lang="en-GB" sz="1500" dirty="0" smtClean="0"/>
              <a:t>...</a:t>
            </a:r>
            <a:endParaRPr lang="sk-SK" sz="1500" dirty="0" smtClean="0"/>
          </a:p>
          <a:p>
            <a:pPr algn="just">
              <a:spcBef>
                <a:spcPts val="0"/>
              </a:spcBef>
            </a:pPr>
            <a:r>
              <a:rPr lang="en-GB" sz="1500" b="1" dirty="0" smtClean="0"/>
              <a:t>Socio </a:t>
            </a:r>
            <a:r>
              <a:rPr lang="en-GB" sz="1500" b="1" dirty="0"/>
              <a:t>- economic indicators: </a:t>
            </a:r>
            <a:r>
              <a:rPr lang="en-GB" sz="1500" dirty="0" err="1"/>
              <a:t>eg</a:t>
            </a:r>
            <a:r>
              <a:rPr lang="en-GB" sz="1500" dirty="0"/>
              <a:t>. overall average income, employment, dependence on social </a:t>
            </a:r>
            <a:r>
              <a:rPr lang="en-GB" sz="1500" dirty="0" smtClean="0"/>
              <a:t>benefits</a:t>
            </a:r>
            <a:endParaRPr lang="sk-SK" sz="1500" dirty="0" smtClean="0"/>
          </a:p>
          <a:p>
            <a:pPr algn="just">
              <a:spcBef>
                <a:spcPts val="0"/>
              </a:spcBef>
            </a:pPr>
            <a:r>
              <a:rPr lang="en-GB" sz="1500" b="1" dirty="0" smtClean="0"/>
              <a:t>Indicators </a:t>
            </a:r>
            <a:r>
              <a:rPr lang="en-GB" sz="1500" b="1" dirty="0"/>
              <a:t>of educational attainment: </a:t>
            </a:r>
            <a:r>
              <a:rPr lang="en-GB" sz="1500" dirty="0" err="1"/>
              <a:t>eg</a:t>
            </a:r>
            <a:r>
              <a:rPr lang="en-GB" sz="1500" dirty="0"/>
              <a:t>. level of education, early completion of compulsory </a:t>
            </a:r>
            <a:r>
              <a:rPr lang="en-GB" sz="1500" dirty="0" smtClean="0"/>
              <a:t>schooling</a:t>
            </a:r>
            <a:endParaRPr lang="sk-SK" sz="1500" dirty="0" smtClean="0"/>
          </a:p>
          <a:p>
            <a:pPr algn="just">
              <a:spcBef>
                <a:spcPts val="0"/>
              </a:spcBef>
            </a:pPr>
            <a:r>
              <a:rPr lang="en-GB" sz="1500" b="1" dirty="0" smtClean="0"/>
              <a:t>Indicators </a:t>
            </a:r>
            <a:r>
              <a:rPr lang="en-GB" sz="1500" b="1" dirty="0"/>
              <a:t>of housing standards: </a:t>
            </a:r>
            <a:r>
              <a:rPr lang="en-GB" sz="1500" dirty="0" err="1"/>
              <a:t>eg</a:t>
            </a:r>
            <a:r>
              <a:rPr lang="en-GB" sz="1500" dirty="0"/>
              <a:t>. existence of utilities and infrastructure, material and character of </a:t>
            </a:r>
            <a:r>
              <a:rPr lang="en-GB" sz="1500" dirty="0" smtClean="0"/>
              <a:t>buildings</a:t>
            </a:r>
            <a:endParaRPr lang="sk-SK" sz="1500" dirty="0" smtClean="0"/>
          </a:p>
          <a:p>
            <a:pPr algn="just">
              <a:spcBef>
                <a:spcPts val="0"/>
              </a:spcBef>
            </a:pPr>
            <a:r>
              <a:rPr lang="en-GB" sz="1500" b="1" dirty="0" smtClean="0"/>
              <a:t>Health </a:t>
            </a:r>
            <a:r>
              <a:rPr lang="en-GB" sz="1500" b="1" dirty="0"/>
              <a:t>indicators: </a:t>
            </a:r>
            <a:r>
              <a:rPr lang="en-GB" sz="1500" dirty="0" err="1"/>
              <a:t>eg</a:t>
            </a:r>
            <a:r>
              <a:rPr lang="en-GB" sz="1500" dirty="0"/>
              <a:t>. morbidity, life expectancy, infant mortality, the incidence of addiction, </a:t>
            </a:r>
            <a:r>
              <a:rPr lang="en-GB" sz="1500" dirty="0" err="1" smtClean="0"/>
              <a:t>etc</a:t>
            </a:r>
            <a:r>
              <a:rPr lang="sk-SK" sz="1500" dirty="0" smtClean="0"/>
              <a:t>.</a:t>
            </a:r>
            <a:endParaRPr lang="en-GB" sz="1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1" y="6358767"/>
            <a:ext cx="54292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2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Zástupný symbol obsahu 2"/>
          <p:cNvSpPr>
            <a:spLocks noGrp="1"/>
          </p:cNvSpPr>
          <p:nvPr>
            <p:ph sz="quarter" idx="1"/>
          </p:nvPr>
        </p:nvSpPr>
        <p:spPr>
          <a:xfrm>
            <a:off x="266332" y="499328"/>
            <a:ext cx="8007659" cy="5759426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2800" b="1" dirty="0"/>
              <a:t>Specific </a:t>
            </a:r>
            <a:r>
              <a:rPr lang="sk-SK" sz="2800" b="1" dirty="0"/>
              <a:t>part </a:t>
            </a:r>
            <a:r>
              <a:rPr lang="en-US" sz="2800" b="1" dirty="0"/>
              <a:t>of the </a:t>
            </a:r>
            <a:r>
              <a:rPr lang="en-US" sz="2800" b="1" dirty="0" smtClean="0"/>
              <a:t>Act</a:t>
            </a:r>
            <a:endParaRPr lang="sk-SK" sz="2800" b="1" dirty="0"/>
          </a:p>
          <a:p>
            <a:pPr marL="0" lvl="0" indent="0" algn="just">
              <a:buNone/>
            </a:pPr>
            <a:endParaRPr lang="en-GB" sz="1000" b="1" dirty="0">
              <a:solidFill>
                <a:prstClr val="black"/>
              </a:solidFill>
            </a:endParaRPr>
          </a:p>
          <a:p>
            <a:pPr lvl="0" algn="just"/>
            <a:r>
              <a:rPr lang="en-GB" sz="1900" dirty="0">
                <a:solidFill>
                  <a:prstClr val="black"/>
                </a:solidFill>
              </a:rPr>
              <a:t>transposition of the proven "best practices" in the public policies, </a:t>
            </a:r>
            <a:r>
              <a:rPr lang="en-GB" sz="1900" b="1" dirty="0">
                <a:solidFill>
                  <a:prstClr val="black"/>
                </a:solidFill>
              </a:rPr>
              <a:t>systematization of proven measures </a:t>
            </a:r>
            <a:r>
              <a:rPr lang="en-GB" sz="1900" dirty="0">
                <a:solidFill>
                  <a:prstClr val="black"/>
                </a:solidFill>
              </a:rPr>
              <a:t>(their funding)</a:t>
            </a:r>
          </a:p>
          <a:p>
            <a:pPr algn="just"/>
            <a:r>
              <a:rPr lang="sk-SK" sz="1900" dirty="0"/>
              <a:t>m</a:t>
            </a:r>
            <a:r>
              <a:rPr lang="en-GB" sz="1900" dirty="0" err="1" smtClean="0"/>
              <a:t>easures</a:t>
            </a:r>
            <a:r>
              <a:rPr lang="en-GB" sz="1900" dirty="0" smtClean="0"/>
              <a:t> </a:t>
            </a:r>
            <a:r>
              <a:rPr lang="en-GB" sz="1900" dirty="0"/>
              <a:t>focused on:</a:t>
            </a:r>
            <a:endParaRPr lang="en-GB" sz="1900" dirty="0">
              <a:solidFill>
                <a:prstClr val="black"/>
              </a:solidFill>
            </a:endParaRPr>
          </a:p>
          <a:p>
            <a:pPr lvl="1" algn="just">
              <a:buSzPct val="60000"/>
            </a:pPr>
            <a:r>
              <a:rPr lang="en-GB" sz="1600" dirty="0">
                <a:solidFill>
                  <a:prstClr val="black"/>
                </a:solidFill>
              </a:rPr>
              <a:t>individual (inhabitant of  </a:t>
            </a:r>
            <a:r>
              <a:rPr lang="sk-SK" sz="1600" dirty="0" err="1" smtClean="0">
                <a:solidFill>
                  <a:prstClr val="black"/>
                </a:solidFill>
              </a:rPr>
              <a:t>the</a:t>
            </a:r>
            <a:r>
              <a:rPr lang="sk-SK" sz="1600" dirty="0" smtClean="0">
                <a:solidFill>
                  <a:prstClr val="black"/>
                </a:solidFill>
              </a:rPr>
              <a:t> </a:t>
            </a:r>
            <a:r>
              <a:rPr lang="en-GB" sz="1600" dirty="0" smtClean="0">
                <a:solidFill>
                  <a:prstClr val="black"/>
                </a:solidFill>
              </a:rPr>
              <a:t>SEC</a:t>
            </a:r>
            <a:r>
              <a:rPr lang="en-GB" sz="1600" dirty="0">
                <a:solidFill>
                  <a:prstClr val="black"/>
                </a:solidFill>
              </a:rPr>
              <a:t>)</a:t>
            </a:r>
          </a:p>
          <a:p>
            <a:pPr lvl="1" algn="just">
              <a:buSzPct val="60000"/>
            </a:pPr>
            <a:r>
              <a:rPr lang="sk-SK" sz="1600" dirty="0" err="1" smtClean="0">
                <a:solidFill>
                  <a:prstClr val="black"/>
                </a:solidFill>
              </a:rPr>
              <a:t>the</a:t>
            </a:r>
            <a:r>
              <a:rPr lang="sk-SK" sz="1600" dirty="0" smtClean="0">
                <a:solidFill>
                  <a:prstClr val="black"/>
                </a:solidFill>
              </a:rPr>
              <a:t> </a:t>
            </a:r>
            <a:r>
              <a:rPr lang="en-GB" sz="1600" dirty="0" smtClean="0">
                <a:solidFill>
                  <a:prstClr val="black"/>
                </a:solidFill>
              </a:rPr>
              <a:t>SEC</a:t>
            </a:r>
            <a:endParaRPr lang="en-GB" sz="1600" dirty="0">
              <a:solidFill>
                <a:prstClr val="black"/>
              </a:solidFill>
            </a:endParaRPr>
          </a:p>
          <a:p>
            <a:pPr lvl="1" algn="just">
              <a:buSzPct val="60000"/>
            </a:pPr>
            <a:r>
              <a:rPr lang="en-GB" sz="1600" dirty="0"/>
              <a:t>community with </a:t>
            </a:r>
            <a:r>
              <a:rPr lang="sk-SK" sz="1600" dirty="0" err="1" smtClean="0"/>
              <a:t>the</a:t>
            </a:r>
            <a:r>
              <a:rPr lang="sk-SK" sz="1600" dirty="0" smtClean="0"/>
              <a:t> </a:t>
            </a:r>
            <a:r>
              <a:rPr lang="en-GB" sz="1600" dirty="0" smtClean="0"/>
              <a:t>SEC </a:t>
            </a:r>
            <a:r>
              <a:rPr lang="en-GB" sz="1600" dirty="0"/>
              <a:t>(micro region) </a:t>
            </a:r>
            <a:r>
              <a:rPr lang="en-GB" sz="1600" b="1" dirty="0"/>
              <a:t>(strengthening of inclusive capacity)</a:t>
            </a:r>
          </a:p>
          <a:p>
            <a:pPr lvl="0" algn="just"/>
            <a:r>
              <a:rPr lang="en-GB" sz="1900" dirty="0">
                <a:solidFill>
                  <a:prstClr val="black"/>
                </a:solidFill>
              </a:rPr>
              <a:t>direct amendment of a special legislation, extension of the general regulation</a:t>
            </a:r>
          </a:p>
          <a:p>
            <a:pPr lvl="0" algn="just"/>
            <a:r>
              <a:rPr lang="en-GB" sz="1900" dirty="0"/>
              <a:t>proposed priority areas of intervention </a:t>
            </a:r>
            <a:r>
              <a:rPr lang="en-GB" sz="1900" dirty="0">
                <a:solidFill>
                  <a:prstClr val="black"/>
                </a:solidFill>
              </a:rPr>
              <a:t>: </a:t>
            </a:r>
          </a:p>
          <a:p>
            <a:pPr lvl="1" algn="just">
              <a:buSzPct val="60000"/>
            </a:pPr>
            <a:r>
              <a:rPr lang="en-GB" sz="1600" dirty="0">
                <a:solidFill>
                  <a:prstClr val="black"/>
                </a:solidFill>
              </a:rPr>
              <a:t>education </a:t>
            </a:r>
          </a:p>
          <a:p>
            <a:pPr lvl="1" algn="just">
              <a:buSzPct val="60000"/>
            </a:pPr>
            <a:r>
              <a:rPr lang="en-GB" sz="1600" dirty="0">
                <a:solidFill>
                  <a:prstClr val="black"/>
                </a:solidFill>
              </a:rPr>
              <a:t>housing</a:t>
            </a:r>
          </a:p>
          <a:p>
            <a:pPr lvl="1" algn="just">
              <a:buSzPct val="60000"/>
            </a:pPr>
            <a:r>
              <a:rPr lang="en-GB" sz="1600" dirty="0"/>
              <a:t>employment and social affairs (community and social work)</a:t>
            </a:r>
          </a:p>
          <a:p>
            <a:pPr lvl="1" algn="just">
              <a:buSzPct val="60000"/>
            </a:pPr>
            <a:r>
              <a:rPr lang="en-GB" sz="1600" dirty="0"/>
              <a:t>health care and the environment</a:t>
            </a:r>
            <a:endParaRPr lang="en-GB" sz="1600" dirty="0">
              <a:solidFill>
                <a:prstClr val="black"/>
              </a:solidFill>
            </a:endParaRPr>
          </a:p>
          <a:p>
            <a:pPr algn="just"/>
            <a:endParaRPr lang="en-GB" sz="1900" dirty="0" smtClean="0"/>
          </a:p>
          <a:p>
            <a:pPr marL="0" indent="0" algn="just">
              <a:buNone/>
            </a:pPr>
            <a:endParaRPr lang="en-GB" sz="1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1" y="6358767"/>
            <a:ext cx="54292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2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Zástupný symbol obsahu 2"/>
          <p:cNvSpPr>
            <a:spLocks noGrp="1"/>
          </p:cNvSpPr>
          <p:nvPr>
            <p:ph sz="quarter" idx="1"/>
          </p:nvPr>
        </p:nvSpPr>
        <p:spPr>
          <a:xfrm>
            <a:off x="266332" y="499328"/>
            <a:ext cx="8007659" cy="5759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 smtClean="0"/>
              <a:t>Education</a:t>
            </a:r>
            <a:endParaRPr lang="en-GB" sz="2800" b="1" dirty="0"/>
          </a:p>
          <a:p>
            <a:r>
              <a:rPr lang="en-GB" sz="1900" b="1" dirty="0"/>
              <a:t>Pre-school education</a:t>
            </a:r>
          </a:p>
          <a:p>
            <a:pPr lvl="1">
              <a:buSzPct val="60000"/>
            </a:pPr>
            <a:r>
              <a:rPr lang="en-GB" sz="1500" dirty="0"/>
              <a:t>capacity of childcare facilities (government and non-state facilities)</a:t>
            </a:r>
          </a:p>
          <a:p>
            <a:pPr lvl="1">
              <a:buSzPct val="60000"/>
            </a:pPr>
            <a:r>
              <a:rPr lang="en-GB" sz="1500" dirty="0"/>
              <a:t>free kindergarten from 3 years of age</a:t>
            </a:r>
          </a:p>
          <a:p>
            <a:pPr lvl="1">
              <a:buSzPct val="60000"/>
            </a:pPr>
            <a:r>
              <a:rPr lang="en-GB" sz="1500" dirty="0"/>
              <a:t>obligation of enrolment of children from </a:t>
            </a:r>
            <a:r>
              <a:rPr lang="sk-SK" sz="1500" dirty="0" err="1" smtClean="0"/>
              <a:t>the</a:t>
            </a:r>
            <a:r>
              <a:rPr lang="sk-SK" sz="1500" dirty="0" smtClean="0"/>
              <a:t> </a:t>
            </a:r>
            <a:r>
              <a:rPr lang="en-GB" sz="1500" dirty="0" smtClean="0"/>
              <a:t>SEC</a:t>
            </a:r>
            <a:endParaRPr lang="en-GB" sz="1500" dirty="0"/>
          </a:p>
          <a:p>
            <a:pPr lvl="1">
              <a:buSzPct val="60000"/>
            </a:pPr>
            <a:r>
              <a:rPr lang="en-GB" sz="1500" dirty="0"/>
              <a:t>teacher assistant in kindergarten</a:t>
            </a:r>
          </a:p>
          <a:p>
            <a:pPr lvl="1">
              <a:buSzPct val="60000"/>
            </a:pPr>
            <a:r>
              <a:rPr lang="en-GB" sz="1500" dirty="0"/>
              <a:t>subsidies for meals and equipment</a:t>
            </a:r>
          </a:p>
          <a:p>
            <a:r>
              <a:rPr lang="en-GB" sz="1900" b="1" dirty="0"/>
              <a:t>Primary and secondary education</a:t>
            </a:r>
          </a:p>
          <a:p>
            <a:pPr lvl="1">
              <a:buSzPct val="60000"/>
            </a:pPr>
            <a:r>
              <a:rPr lang="en-GB" sz="1500" dirty="0"/>
              <a:t>better targeted normative financing of schools</a:t>
            </a:r>
          </a:p>
          <a:p>
            <a:pPr lvl="1">
              <a:buSzPct val="60000"/>
            </a:pPr>
            <a:r>
              <a:rPr lang="en-GB" sz="1500" dirty="0"/>
              <a:t>teacher assistant</a:t>
            </a:r>
          </a:p>
          <a:p>
            <a:pPr lvl="1">
              <a:buSzPct val="60000"/>
            </a:pPr>
            <a:r>
              <a:rPr lang="en-GB" sz="1500" dirty="0"/>
              <a:t>additional completion of education (second-chance education programmes)</a:t>
            </a:r>
          </a:p>
          <a:p>
            <a:pPr lvl="1">
              <a:buSzPct val="60000"/>
            </a:pPr>
            <a:r>
              <a:rPr lang="en-GB" sz="1500" dirty="0"/>
              <a:t>subsidies for the costs associated with the study at high school (transport, accommodation, meals)</a:t>
            </a:r>
          </a:p>
          <a:p>
            <a:pPr lvl="1">
              <a:buSzPct val="60000"/>
            </a:pPr>
            <a:r>
              <a:rPr lang="en-GB" sz="1500" dirty="0"/>
              <a:t>inclusive concepts and theoretical and professional support to teachers</a:t>
            </a:r>
          </a:p>
          <a:p>
            <a:r>
              <a:rPr lang="en-GB" sz="1900" b="1" dirty="0"/>
              <a:t>Special schools</a:t>
            </a:r>
          </a:p>
          <a:p>
            <a:pPr lvl="1">
              <a:buSzPct val="60000"/>
            </a:pPr>
            <a:r>
              <a:rPr lang="en-GB" sz="1500" dirty="0"/>
              <a:t>testing</a:t>
            </a:r>
          </a:p>
          <a:p>
            <a:pPr lvl="1">
              <a:buSzPct val="60000"/>
            </a:pPr>
            <a:r>
              <a:rPr lang="en-GB" sz="1500" dirty="0"/>
              <a:t>re-assessment</a:t>
            </a:r>
          </a:p>
          <a:p>
            <a:pPr lvl="1">
              <a:buSzPct val="60000"/>
            </a:pPr>
            <a:r>
              <a:rPr lang="en-GB" sz="1500" dirty="0"/>
              <a:t>specialists at </a:t>
            </a:r>
            <a:r>
              <a:rPr lang="sk-SK" sz="1500" dirty="0" err="1" smtClean="0"/>
              <a:t>the</a:t>
            </a:r>
            <a:r>
              <a:rPr lang="sk-SK" sz="1500" dirty="0" smtClean="0"/>
              <a:t> </a:t>
            </a:r>
            <a:r>
              <a:rPr lang="en-GB" sz="1500" dirty="0" smtClean="0"/>
              <a:t>SEC</a:t>
            </a:r>
            <a:endParaRPr lang="en-GB" sz="1500" dirty="0"/>
          </a:p>
          <a:p>
            <a:pPr lvl="1">
              <a:buSzPct val="60000"/>
            </a:pPr>
            <a:r>
              <a:rPr lang="en-GB" sz="1500" dirty="0"/>
              <a:t>education of </a:t>
            </a:r>
            <a:r>
              <a:rPr lang="en-GB" sz="1500" dirty="0" smtClean="0"/>
              <a:t>teachers</a:t>
            </a:r>
            <a:endParaRPr lang="en-GB" sz="1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1" y="6358767"/>
            <a:ext cx="54292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2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Zástupný symbol obsahu 2"/>
          <p:cNvSpPr>
            <a:spLocks noGrp="1"/>
          </p:cNvSpPr>
          <p:nvPr>
            <p:ph sz="quarter" idx="1"/>
          </p:nvPr>
        </p:nvSpPr>
        <p:spPr>
          <a:xfrm>
            <a:off x="266332" y="499328"/>
            <a:ext cx="8007659" cy="5759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 smtClean="0"/>
              <a:t>Housing</a:t>
            </a:r>
            <a:endParaRPr lang="sk-SK" sz="2800" b="1" dirty="0" smtClean="0"/>
          </a:p>
          <a:p>
            <a:pPr marL="0" indent="0">
              <a:buNone/>
            </a:pPr>
            <a:endParaRPr lang="sk-SK" sz="1000" b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system </a:t>
            </a:r>
            <a:r>
              <a:rPr lang="en-GB" sz="2000" dirty="0"/>
              <a:t>of assisted leap housing (social services with housing </a:t>
            </a:r>
            <a:r>
              <a:rPr lang="en-GB" sz="2000" dirty="0" smtClean="0"/>
              <a:t>needs)</a:t>
            </a:r>
            <a:endParaRPr lang="sk-SK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specific </a:t>
            </a:r>
            <a:r>
              <a:rPr lang="en-GB" sz="2000" dirty="0"/>
              <a:t>financial support for housing development in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en-GB" sz="2000" dirty="0" smtClean="0"/>
              <a:t>SEC </a:t>
            </a:r>
            <a:r>
              <a:rPr lang="en-GB" sz="2000" dirty="0"/>
              <a:t>(targeted subsidies, State Housing Development </a:t>
            </a:r>
            <a:r>
              <a:rPr lang="en-GB" sz="2000" dirty="0" smtClean="0"/>
              <a:t>Fund)</a:t>
            </a:r>
            <a:endParaRPr lang="sk-SK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support </a:t>
            </a:r>
            <a:r>
              <a:rPr lang="en-GB" sz="2000" dirty="0"/>
              <a:t>of individual construction (subsidies, microfinance/</a:t>
            </a:r>
            <a:r>
              <a:rPr lang="en-GB" sz="2000" dirty="0" err="1"/>
              <a:t>microsavings</a:t>
            </a:r>
            <a:r>
              <a:rPr lang="en-GB" sz="2000" dirty="0"/>
              <a:t>  </a:t>
            </a:r>
            <a:r>
              <a:rPr lang="en-GB" sz="2000" dirty="0" smtClean="0"/>
              <a:t>programmes)</a:t>
            </a:r>
            <a:endParaRPr lang="sk-SK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settlement </a:t>
            </a:r>
            <a:r>
              <a:rPr lang="en-GB" sz="2000" dirty="0"/>
              <a:t>of lands a proprietary </a:t>
            </a:r>
            <a:r>
              <a:rPr lang="en-GB" sz="2000" dirty="0" smtClean="0"/>
              <a:t>rights</a:t>
            </a:r>
            <a:endParaRPr lang="sk-SK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support </a:t>
            </a:r>
            <a:r>
              <a:rPr lang="en-GB" sz="2000" dirty="0"/>
              <a:t>of the private sector (NGO´s, </a:t>
            </a:r>
            <a:r>
              <a:rPr lang="en-GB" sz="2000" dirty="0" smtClean="0"/>
              <a:t>churches)</a:t>
            </a:r>
            <a:endParaRPr lang="sk-SK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2000" dirty="0"/>
              <a:t>c</a:t>
            </a:r>
            <a:r>
              <a:rPr lang="en-GB" sz="2000" dirty="0" err="1" smtClean="0"/>
              <a:t>onstruction</a:t>
            </a:r>
            <a:r>
              <a:rPr lang="en-GB" sz="2000" dirty="0" smtClean="0"/>
              <a:t> </a:t>
            </a:r>
            <a:r>
              <a:rPr lang="en-GB" sz="2000" dirty="0"/>
              <a:t>of basic infrastructure</a:t>
            </a:r>
          </a:p>
          <a:p>
            <a:pPr algn="just">
              <a:spcBef>
                <a:spcPts val="0"/>
              </a:spcBef>
            </a:pPr>
            <a:endParaRPr lang="en-GB" sz="1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1" y="6358767"/>
            <a:ext cx="54292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00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B43344-CECD-9849-A8FB-2CDE1874B36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Zástupný symbol obsahu 2"/>
          <p:cNvSpPr>
            <a:spLocks noGrp="1"/>
          </p:cNvSpPr>
          <p:nvPr>
            <p:ph sz="quarter" idx="1"/>
          </p:nvPr>
        </p:nvSpPr>
        <p:spPr>
          <a:xfrm>
            <a:off x="266332" y="499328"/>
            <a:ext cx="8007659" cy="5759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Health care and the environment</a:t>
            </a:r>
            <a:endParaRPr lang="sk-SK" sz="2800" b="1" dirty="0"/>
          </a:p>
          <a:p>
            <a:pPr marL="0" indent="0">
              <a:buNone/>
            </a:pPr>
            <a:endParaRPr lang="en-GB" sz="1050" b="1" dirty="0"/>
          </a:p>
          <a:p>
            <a:r>
              <a:rPr lang="en-GB" sz="2000" dirty="0"/>
              <a:t>health education assistant (communities) and health field worker (state)</a:t>
            </a:r>
          </a:p>
          <a:p>
            <a:r>
              <a:rPr lang="en-GB" sz="2000" dirty="0"/>
              <a:t>protective limit on payments for medications </a:t>
            </a:r>
          </a:p>
          <a:p>
            <a:r>
              <a:rPr lang="en-GB" sz="2000" dirty="0"/>
              <a:t>sexual health support (free access to hormonal contraception, sterilization) </a:t>
            </a:r>
          </a:p>
          <a:p>
            <a:r>
              <a:rPr lang="en-GB" sz="2000" dirty="0"/>
              <a:t>incentivising provision of health care directly in the SEC by healthcare providers</a:t>
            </a:r>
          </a:p>
          <a:p>
            <a:r>
              <a:rPr lang="en-GB" sz="2000" dirty="0"/>
              <a:t>better targeted and specialized vaccination programmes </a:t>
            </a:r>
          </a:p>
          <a:p>
            <a:r>
              <a:rPr lang="en-GB" sz="2000" dirty="0"/>
              <a:t>provisioning mechanism to waste management, insect and rodent control</a:t>
            </a:r>
          </a:p>
          <a:p>
            <a:r>
              <a:rPr lang="en-GB" sz="2000" dirty="0"/>
              <a:t>centres of personal hygiene</a:t>
            </a:r>
          </a:p>
          <a:p>
            <a:r>
              <a:rPr lang="en-GB" sz="2000" dirty="0"/>
              <a:t>data collection on health status</a:t>
            </a:r>
            <a:endParaRPr lang="en-GB" sz="2000" b="1" dirty="0"/>
          </a:p>
          <a:p>
            <a:pPr algn="just"/>
            <a:endParaRPr lang="en-GB" sz="1900" dirty="0" smtClean="0"/>
          </a:p>
          <a:p>
            <a:pPr marL="0" indent="0">
              <a:buNone/>
            </a:pPr>
            <a:endParaRPr lang="en-GB" sz="1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1" y="6358767"/>
            <a:ext cx="54292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00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riežka">
  <a:themeElements>
    <a:clrScheme name="Mrie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rie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rie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riežka">
  <a:themeElements>
    <a:clrScheme name="Mrie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rie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rie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2744</TotalTime>
  <Words>843</Words>
  <Application>Microsoft Office PowerPoint</Application>
  <PresentationFormat>Prezentácia na obrazovke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3</vt:i4>
      </vt:variant>
      <vt:variant>
        <vt:lpstr>Nadpisy snímok</vt:lpstr>
      </vt:variant>
      <vt:variant>
        <vt:i4>11</vt:i4>
      </vt:variant>
    </vt:vector>
  </HeadingPairs>
  <TitlesOfParts>
    <vt:vector size="14" baseType="lpstr">
      <vt:lpstr>Oriel</vt:lpstr>
      <vt:lpstr>Mriežka</vt:lpstr>
      <vt:lpstr>1_Mriežka</vt:lpstr>
      <vt:lpstr>New approach to marginalized communities in Slovakia -    Act on Socially Excluded Communities      EURoma meeting,  Bratislava, May 4, 2012  Martin Vavrinčík,  Department of Social Inclusion, MoLSAF SR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Thank you!   Martin Vavrinčík Director of Department of Social Inclusion   Ministry of Labour, Social Affairs and Family SR  Špitálska 6 816 43 Bratislava e-mail: martin.vavrincik@employment.gov.sk  tel: +421 (0) 2 204 624 10</vt:lpstr>
    </vt:vector>
  </TitlesOfParts>
  <Company>The World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Celine Ferre</dc:creator>
  <cp:lastModifiedBy>Vavrincik Martin</cp:lastModifiedBy>
  <cp:revision>257</cp:revision>
  <dcterms:created xsi:type="dcterms:W3CDTF">2012-02-27T19:49:46Z</dcterms:created>
  <dcterms:modified xsi:type="dcterms:W3CDTF">2012-05-03T08:25:32Z</dcterms:modified>
</cp:coreProperties>
</file>