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5"/>
  </p:handoutMasterIdLst>
  <p:sldIdLst>
    <p:sldId id="256" r:id="rId2"/>
    <p:sldId id="257" r:id="rId3"/>
    <p:sldId id="259" r:id="rId4"/>
    <p:sldId id="261" r:id="rId5"/>
    <p:sldId id="262" r:id="rId6"/>
    <p:sldId id="263" r:id="rId7"/>
    <p:sldId id="266" r:id="rId8"/>
    <p:sldId id="265" r:id="rId9"/>
    <p:sldId id="260" r:id="rId10"/>
    <p:sldId id="264" r:id="rId11"/>
    <p:sldId id="268" r:id="rId12"/>
    <p:sldId id="269" r:id="rId13"/>
    <p:sldId id="258" r:id="rId14"/>
  </p:sldIdLst>
  <p:sldSz cx="9144000" cy="6858000" type="screen4x3"/>
  <p:notesSz cx="6881813" cy="9710738"/>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varScale="1">
        <p:scale>
          <a:sx n="61" d="100"/>
          <a:sy n="61" d="100"/>
        </p:scale>
        <p:origin x="-113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82913" cy="485775"/>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sz="quarter" idx="1"/>
          </p:nvPr>
        </p:nvSpPr>
        <p:spPr>
          <a:xfrm>
            <a:off x="3897313" y="0"/>
            <a:ext cx="2982912" cy="485775"/>
          </a:xfrm>
          <a:prstGeom prst="rect">
            <a:avLst/>
          </a:prstGeom>
        </p:spPr>
        <p:txBody>
          <a:bodyPr vert="horz" lIns="91440" tIns="45720" rIns="91440" bIns="45720" rtlCol="0"/>
          <a:lstStyle>
            <a:lvl1pPr algn="r">
              <a:defRPr sz="1200"/>
            </a:lvl1pPr>
          </a:lstStyle>
          <a:p>
            <a:fld id="{3977F59B-F71D-43E3-9A6F-AB94AB2A9D7A}" type="datetimeFigureOut">
              <a:rPr lang="es-ES" smtClean="0"/>
              <a:t>08/11/2011</a:t>
            </a:fld>
            <a:endParaRPr lang="es-ES"/>
          </a:p>
        </p:txBody>
      </p:sp>
      <p:sp>
        <p:nvSpPr>
          <p:cNvPr id="4" name="3 Marcador de pie de página"/>
          <p:cNvSpPr>
            <a:spLocks noGrp="1"/>
          </p:cNvSpPr>
          <p:nvPr>
            <p:ph type="ftr" sz="quarter" idx="2"/>
          </p:nvPr>
        </p:nvSpPr>
        <p:spPr>
          <a:xfrm>
            <a:off x="0" y="9223375"/>
            <a:ext cx="2982913" cy="485775"/>
          </a:xfrm>
          <a:prstGeom prst="rect">
            <a:avLst/>
          </a:prstGeom>
        </p:spPr>
        <p:txBody>
          <a:bodyPr vert="horz" lIns="91440" tIns="45720" rIns="91440" bIns="45720"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897313" y="9223375"/>
            <a:ext cx="2982912" cy="485775"/>
          </a:xfrm>
          <a:prstGeom prst="rect">
            <a:avLst/>
          </a:prstGeom>
        </p:spPr>
        <p:txBody>
          <a:bodyPr vert="horz" lIns="91440" tIns="45720" rIns="91440" bIns="45720" rtlCol="0" anchor="b"/>
          <a:lstStyle>
            <a:lvl1pPr algn="r">
              <a:defRPr sz="1200"/>
            </a:lvl1pPr>
          </a:lstStyle>
          <a:p>
            <a:fld id="{9860D00F-B61D-4907-9724-5A42D5394FF2}" type="slidenum">
              <a:rPr lang="es-ES" smtClean="0"/>
              <a:t>‹Nº›</a:t>
            </a:fld>
            <a:endParaRPr lang="es-E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7949AC0A-4BA5-4B46-913A-DBF69FCC37C8}" type="datetimeFigureOut">
              <a:rPr lang="es-ES" smtClean="0"/>
              <a:pPr/>
              <a:t>08/11/2011</a:t>
            </a:fld>
            <a:endParaRPr lang="es-E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F3D55691-A955-40BB-8384-21B6430FDED5}"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949AC0A-4BA5-4B46-913A-DBF69FCC37C8}" type="datetimeFigureOut">
              <a:rPr lang="es-ES" smtClean="0"/>
              <a:pPr/>
              <a:t>08/11/2011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F3D55691-A955-40BB-8384-21B6430FDED5}"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949AC0A-4BA5-4B46-913A-DBF69FCC37C8}" type="datetimeFigureOut">
              <a:rPr lang="es-ES" smtClean="0"/>
              <a:pPr/>
              <a:t>08/11/2011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F3D55691-A955-40BB-8384-21B6430FDED5}"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949AC0A-4BA5-4B46-913A-DBF69FCC37C8}" type="datetimeFigureOut">
              <a:rPr lang="es-ES" smtClean="0"/>
              <a:pPr/>
              <a:t>08/11/2011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F3D55691-A955-40BB-8384-21B6430FDED5}" type="slidenum">
              <a:rPr lang="es-ES" smtClean="0"/>
              <a:pPr/>
              <a:t>‹Nº›</a:t>
            </a:fld>
            <a:endParaRPr lang="es-E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7949AC0A-4BA5-4B46-913A-DBF69FCC37C8}" type="datetimeFigureOut">
              <a:rPr lang="es-ES" smtClean="0"/>
              <a:pPr/>
              <a:t>08/11/2011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F3D55691-A955-40BB-8384-21B6430FDED5}" type="slidenum">
              <a:rPr lang="es-ES" smtClean="0"/>
              <a:pPr/>
              <a:t>‹Nº›</a:t>
            </a:fld>
            <a:endParaRPr lang="es-E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949AC0A-4BA5-4B46-913A-DBF69FCC37C8}" type="datetimeFigureOut">
              <a:rPr lang="es-ES" smtClean="0"/>
              <a:pPr/>
              <a:t>08/11/2011</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F3D55691-A955-40BB-8384-21B6430FDED5}" type="slidenum">
              <a:rPr lang="es-ES" smtClean="0"/>
              <a:pPr/>
              <a:t>‹Nº›</a:t>
            </a:fld>
            <a:endParaRPr lang="es-E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7949AC0A-4BA5-4B46-913A-DBF69FCC37C8}" type="datetimeFigureOut">
              <a:rPr lang="es-ES" smtClean="0"/>
              <a:pPr/>
              <a:t>08/11/2011</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F3D55691-A955-40BB-8384-21B6430FDED5}"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7949AC0A-4BA5-4B46-913A-DBF69FCC37C8}" type="datetimeFigureOut">
              <a:rPr lang="es-ES" smtClean="0"/>
              <a:pPr/>
              <a:t>08/11/2011</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F3D55691-A955-40BB-8384-21B6430FDED5}" type="slidenum">
              <a:rPr lang="es-ES" smtClean="0"/>
              <a:pPr/>
              <a:t>‹Nº›</a:t>
            </a:fld>
            <a:endParaRPr lang="es-E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7949AC0A-4BA5-4B46-913A-DBF69FCC37C8}" type="datetimeFigureOut">
              <a:rPr lang="es-ES" smtClean="0"/>
              <a:pPr/>
              <a:t>08/11/2011</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F3D55691-A955-40BB-8384-21B6430FDED5}"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7949AC0A-4BA5-4B46-913A-DBF69FCC37C8}" type="datetimeFigureOut">
              <a:rPr lang="es-ES" smtClean="0"/>
              <a:pPr/>
              <a:t>08/11/2011</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F3D55691-A955-40BB-8384-21B6430FDED5}"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7949AC0A-4BA5-4B46-913A-DBF69FCC37C8}" type="datetimeFigureOut">
              <a:rPr lang="es-ES" smtClean="0"/>
              <a:pPr/>
              <a:t>08/11/2011</a:t>
            </a:fld>
            <a:endParaRPr lang="es-E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F3D55691-A955-40BB-8384-21B6430FDED5}" type="slidenum">
              <a:rPr lang="es-ES" smtClean="0"/>
              <a:pPr/>
              <a:t>‹Nº›</a:t>
            </a:fld>
            <a:endParaRPr lang="es-E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949AC0A-4BA5-4B46-913A-DBF69FCC37C8}" type="datetimeFigureOut">
              <a:rPr lang="es-ES" smtClean="0"/>
              <a:pPr/>
              <a:t>08/11/2011</a:t>
            </a:fld>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3D55691-A955-40BB-8384-21B6430FDED5}"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n-GB" b="1" dirty="0"/>
              <a:t>Guide for the inclusion of the Roma in the Operational Programmes of the 2014 – 2020 programming </a:t>
            </a:r>
            <a:r>
              <a:rPr lang="en-GB" b="1" dirty="0" smtClean="0"/>
              <a:t>period</a:t>
            </a:r>
            <a:endParaRPr lang="es-ES" dirty="0"/>
          </a:p>
        </p:txBody>
      </p:sp>
      <p:sp>
        <p:nvSpPr>
          <p:cNvPr id="3" name="2 Subtítulo"/>
          <p:cNvSpPr>
            <a:spLocks noGrp="1"/>
          </p:cNvSpPr>
          <p:nvPr>
            <p:ph type="subTitle" idx="1"/>
          </p:nvPr>
        </p:nvSpPr>
        <p:spPr/>
        <p:txBody>
          <a:bodyPr>
            <a:normAutofit fontScale="92500" lnSpcReduction="20000"/>
          </a:bodyPr>
          <a:lstStyle/>
          <a:p>
            <a:r>
              <a:rPr lang="es-ES" dirty="0" smtClean="0"/>
              <a:t>José Manuel Fresno</a:t>
            </a:r>
          </a:p>
          <a:p>
            <a:r>
              <a:rPr lang="es-ES" dirty="0" err="1" smtClean="0"/>
              <a:t>EURoma</a:t>
            </a:r>
            <a:r>
              <a:rPr lang="es-ES" dirty="0" smtClean="0"/>
              <a:t> </a:t>
            </a:r>
            <a:r>
              <a:rPr lang="es-ES" dirty="0" err="1" smtClean="0"/>
              <a:t>meeting</a:t>
            </a:r>
            <a:endParaRPr lang="es-ES" dirty="0" smtClean="0"/>
          </a:p>
          <a:p>
            <a:r>
              <a:rPr lang="es-ES" smtClean="0"/>
              <a:t>Budapest, 8 </a:t>
            </a:r>
            <a:r>
              <a:rPr lang="es-ES" dirty="0" err="1" smtClean="0"/>
              <a:t>November</a:t>
            </a:r>
            <a:r>
              <a:rPr lang="es-ES" dirty="0" smtClean="0"/>
              <a:t> 2011</a:t>
            </a:r>
          </a:p>
          <a:p>
            <a:endParaRPr lang="es-ES" dirty="0"/>
          </a:p>
        </p:txBody>
      </p:sp>
    </p:spTree>
    <p:extLst>
      <p:ext uri="{BB962C8B-B14F-4D97-AF65-F5344CB8AC3E}">
        <p14:creationId xmlns:p14="http://schemas.microsoft.com/office/powerpoint/2010/main" xmlns="" val="1799812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Autofit/>
          </a:bodyPr>
          <a:lstStyle/>
          <a:p>
            <a:r>
              <a:rPr lang="en-GB" sz="2400" i="1" dirty="0"/>
              <a:t>Ch.1. Connecting Structural Funds, National Reform Programmes and National Roma Integration Strategies or specific set of measures.</a:t>
            </a:r>
            <a:endParaRPr lang="es-ES" sz="2400" dirty="0"/>
          </a:p>
          <a:p>
            <a:r>
              <a:rPr lang="en-GB" sz="2400" i="1" dirty="0"/>
              <a:t>Ch.2. Applying the Ten Common Basic Principles to the Structural Funds planning process and to the OPs</a:t>
            </a:r>
            <a:r>
              <a:rPr lang="en-GB" sz="2400" dirty="0"/>
              <a:t>, with particular reference to the principles no.2 (‘explicit but not exclusive targeting’) and no.4 (‘aiming for the mainstream’).</a:t>
            </a:r>
            <a:endParaRPr lang="es-ES" sz="2400" dirty="0"/>
          </a:p>
          <a:p>
            <a:r>
              <a:rPr lang="en-GB" sz="2400" i="1" dirty="0"/>
              <a:t>Ch.3. Including Roma issues in the Common Strategic Framework and National Partnership </a:t>
            </a:r>
            <a:r>
              <a:rPr lang="en-GB" sz="2400" i="1" dirty="0" smtClean="0"/>
              <a:t>Contracts</a:t>
            </a:r>
            <a:endParaRPr lang="es-ES" sz="2400" dirty="0"/>
          </a:p>
        </p:txBody>
      </p:sp>
      <p:sp>
        <p:nvSpPr>
          <p:cNvPr id="3" name="2 Título"/>
          <p:cNvSpPr>
            <a:spLocks noGrp="1"/>
          </p:cNvSpPr>
          <p:nvPr>
            <p:ph type="title"/>
          </p:nvPr>
        </p:nvSpPr>
        <p:spPr/>
        <p:txBody>
          <a:bodyPr>
            <a:normAutofit fontScale="90000"/>
          </a:bodyPr>
          <a:lstStyle/>
          <a:p>
            <a:r>
              <a:rPr lang="es-ES" dirty="0" smtClean="0"/>
              <a:t>2. AIM AND CONTENTS OF THE GUIDE: </a:t>
            </a:r>
            <a:r>
              <a:rPr lang="es-ES" dirty="0" err="1" smtClean="0"/>
              <a:t>Structure</a:t>
            </a:r>
            <a:r>
              <a:rPr lang="es-ES" dirty="0" smtClean="0"/>
              <a:t> of </a:t>
            </a:r>
            <a:r>
              <a:rPr lang="es-ES" dirty="0" err="1" smtClean="0"/>
              <a:t>the</a:t>
            </a:r>
            <a:r>
              <a:rPr lang="es-ES" dirty="0" smtClean="0"/>
              <a:t> guide (1)</a:t>
            </a:r>
            <a:endParaRPr lang="es-ES" dirty="0"/>
          </a:p>
        </p:txBody>
      </p:sp>
    </p:spTree>
    <p:extLst>
      <p:ext uri="{BB962C8B-B14F-4D97-AF65-F5344CB8AC3E}">
        <p14:creationId xmlns:p14="http://schemas.microsoft.com/office/powerpoint/2010/main" xmlns="" val="14153533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Autofit/>
          </a:bodyPr>
          <a:lstStyle/>
          <a:p>
            <a:r>
              <a:rPr lang="en-GB" sz="2400" i="1" dirty="0"/>
              <a:t>Ch.4. Mainstreaming Roma in the OPs of different Structural Funds</a:t>
            </a:r>
            <a:endParaRPr lang="es-ES" sz="2400" dirty="0"/>
          </a:p>
          <a:p>
            <a:r>
              <a:rPr lang="en-GB" sz="2400" i="1" dirty="0"/>
              <a:t>Ch.5. Targeting Roma in Specific OPs of different Structural Funds.</a:t>
            </a:r>
            <a:endParaRPr lang="es-ES" sz="2400" dirty="0"/>
          </a:p>
          <a:p>
            <a:r>
              <a:rPr lang="en-GB" sz="2400" i="1" dirty="0"/>
              <a:t>Ch.6. Making effective use of other forms of implementation and options provided by the future regulations</a:t>
            </a:r>
            <a:endParaRPr lang="es-ES" sz="2400" dirty="0"/>
          </a:p>
        </p:txBody>
      </p:sp>
      <p:sp>
        <p:nvSpPr>
          <p:cNvPr id="3" name="2 Título"/>
          <p:cNvSpPr>
            <a:spLocks noGrp="1"/>
          </p:cNvSpPr>
          <p:nvPr>
            <p:ph type="title"/>
          </p:nvPr>
        </p:nvSpPr>
        <p:spPr/>
        <p:txBody>
          <a:bodyPr>
            <a:normAutofit fontScale="90000"/>
          </a:bodyPr>
          <a:lstStyle/>
          <a:p>
            <a:r>
              <a:rPr lang="es-ES" dirty="0" smtClean="0"/>
              <a:t>2. AIM AND CONTENTS OF THE GUIDE: </a:t>
            </a:r>
            <a:r>
              <a:rPr lang="es-ES" dirty="0" err="1" smtClean="0"/>
              <a:t>Structure</a:t>
            </a:r>
            <a:r>
              <a:rPr lang="es-ES" dirty="0" smtClean="0"/>
              <a:t> of </a:t>
            </a:r>
            <a:r>
              <a:rPr lang="es-ES" dirty="0" err="1" smtClean="0"/>
              <a:t>the</a:t>
            </a:r>
            <a:r>
              <a:rPr lang="es-ES" dirty="0" smtClean="0"/>
              <a:t> guide (2)</a:t>
            </a:r>
            <a:endParaRPr lang="es-ES" dirty="0"/>
          </a:p>
        </p:txBody>
      </p:sp>
    </p:spTree>
    <p:extLst>
      <p:ext uri="{BB962C8B-B14F-4D97-AF65-F5344CB8AC3E}">
        <p14:creationId xmlns:p14="http://schemas.microsoft.com/office/powerpoint/2010/main" xmlns="" val="25116324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Autofit/>
          </a:bodyPr>
          <a:lstStyle/>
          <a:p>
            <a:pPr lvl="0"/>
            <a:r>
              <a:rPr lang="en-GB" sz="2800" dirty="0"/>
              <a:t>Size: Circa 40 pages + Annexes and References. </a:t>
            </a:r>
            <a:endParaRPr lang="es-ES" sz="2800" dirty="0"/>
          </a:p>
          <a:p>
            <a:pPr lvl="0"/>
            <a:r>
              <a:rPr lang="en-GB" sz="2800" dirty="0"/>
              <a:t>Didactic style, including examples, practical recommendations, remarks, </a:t>
            </a:r>
            <a:r>
              <a:rPr lang="en-GB" sz="2800" dirty="0" smtClean="0"/>
              <a:t>summaries.</a:t>
            </a:r>
            <a:endParaRPr lang="es-ES" sz="2800" dirty="0"/>
          </a:p>
        </p:txBody>
      </p:sp>
      <p:sp>
        <p:nvSpPr>
          <p:cNvPr id="3" name="2 Título"/>
          <p:cNvSpPr>
            <a:spLocks noGrp="1"/>
          </p:cNvSpPr>
          <p:nvPr>
            <p:ph type="title"/>
          </p:nvPr>
        </p:nvSpPr>
        <p:spPr/>
        <p:txBody>
          <a:bodyPr>
            <a:normAutofit fontScale="90000"/>
          </a:bodyPr>
          <a:lstStyle/>
          <a:p>
            <a:r>
              <a:rPr lang="es-ES" dirty="0" smtClean="0"/>
              <a:t>2. AIM AND CONTENTS OF THE GUIDE: </a:t>
            </a:r>
            <a:r>
              <a:rPr lang="es-ES" dirty="0" err="1" smtClean="0"/>
              <a:t>Other</a:t>
            </a:r>
            <a:r>
              <a:rPr lang="es-ES" dirty="0" smtClean="0"/>
              <a:t> </a:t>
            </a:r>
            <a:r>
              <a:rPr lang="es-ES" dirty="0" err="1" smtClean="0"/>
              <a:t>characteristics</a:t>
            </a:r>
            <a:endParaRPr lang="es-ES" dirty="0"/>
          </a:p>
        </p:txBody>
      </p:sp>
    </p:spTree>
    <p:extLst>
      <p:ext uri="{BB962C8B-B14F-4D97-AF65-F5344CB8AC3E}">
        <p14:creationId xmlns:p14="http://schemas.microsoft.com/office/powerpoint/2010/main" xmlns="" val="25116324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10000"/>
          </a:bodyPr>
          <a:lstStyle/>
          <a:p>
            <a:pPr lvl="0"/>
            <a:r>
              <a:rPr lang="en-GB" dirty="0"/>
              <a:t>November 2011: Draft proposal</a:t>
            </a:r>
            <a:endParaRPr lang="es-ES" dirty="0"/>
          </a:p>
          <a:p>
            <a:pPr lvl="0"/>
            <a:r>
              <a:rPr lang="en-GB" dirty="0"/>
              <a:t>December 2011: Updated draft proposal including comments</a:t>
            </a:r>
            <a:endParaRPr lang="es-ES" dirty="0"/>
          </a:p>
          <a:p>
            <a:pPr lvl="0"/>
            <a:r>
              <a:rPr lang="en-GB" dirty="0"/>
              <a:t>March - April 2011: first draft for discussion</a:t>
            </a:r>
            <a:endParaRPr lang="es-ES" dirty="0"/>
          </a:p>
          <a:p>
            <a:pPr lvl="0"/>
            <a:r>
              <a:rPr lang="en-GB" dirty="0"/>
              <a:t>June 2012: Second draft for discussion and adoption</a:t>
            </a:r>
            <a:endParaRPr lang="es-ES" dirty="0"/>
          </a:p>
          <a:p>
            <a:pPr lvl="0"/>
            <a:r>
              <a:rPr lang="en-GB" dirty="0"/>
              <a:t>July 2012: Final draft</a:t>
            </a:r>
            <a:endParaRPr lang="es-ES" dirty="0"/>
          </a:p>
          <a:p>
            <a:pPr lvl="0"/>
            <a:r>
              <a:rPr lang="en-GB" dirty="0"/>
              <a:t>September – December 2012: editing, printing and dissemination, including possible events for the presentation or specific sessions with member states, or with the involvement the Commission (pending discussion</a:t>
            </a:r>
            <a:r>
              <a:rPr lang="en-GB" dirty="0" smtClean="0"/>
              <a:t>).</a:t>
            </a:r>
            <a:endParaRPr lang="es-ES" dirty="0"/>
          </a:p>
        </p:txBody>
      </p:sp>
      <p:sp>
        <p:nvSpPr>
          <p:cNvPr id="3" name="2 Título"/>
          <p:cNvSpPr>
            <a:spLocks noGrp="1"/>
          </p:cNvSpPr>
          <p:nvPr>
            <p:ph type="title"/>
          </p:nvPr>
        </p:nvSpPr>
        <p:spPr/>
        <p:txBody>
          <a:bodyPr/>
          <a:lstStyle/>
          <a:p>
            <a:r>
              <a:rPr lang="es-ES" dirty="0" smtClean="0"/>
              <a:t>3. WORKING PROCESS</a:t>
            </a:r>
            <a:endParaRPr lang="es-ES" dirty="0"/>
          </a:p>
        </p:txBody>
      </p:sp>
    </p:spTree>
    <p:extLst>
      <p:ext uri="{BB962C8B-B14F-4D97-AF65-F5344CB8AC3E}">
        <p14:creationId xmlns:p14="http://schemas.microsoft.com/office/powerpoint/2010/main" xmlns="" val="14091762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marL="624078" indent="-514350">
              <a:buFont typeface="+mj-lt"/>
              <a:buAutoNum type="arabicPeriod"/>
            </a:pPr>
            <a:r>
              <a:rPr lang="en-US" dirty="0" smtClean="0"/>
              <a:t>Rationale</a:t>
            </a:r>
          </a:p>
          <a:p>
            <a:pPr marL="624078" indent="-514350">
              <a:buFont typeface="+mj-lt"/>
              <a:buAutoNum type="arabicPeriod"/>
            </a:pPr>
            <a:r>
              <a:rPr lang="en-US" dirty="0" smtClean="0"/>
              <a:t>Aim and contents of the guide</a:t>
            </a:r>
          </a:p>
          <a:p>
            <a:pPr marL="880110" lvl="1" indent="-514350">
              <a:buFont typeface="+mj-lt"/>
              <a:buAutoNum type="alphaLcPeriod"/>
            </a:pPr>
            <a:r>
              <a:rPr lang="en-US" dirty="0" smtClean="0"/>
              <a:t>General aim</a:t>
            </a:r>
          </a:p>
          <a:p>
            <a:pPr marL="880110" lvl="1" indent="-514350">
              <a:buFont typeface="+mj-lt"/>
              <a:buAutoNum type="alphaLcPeriod"/>
            </a:pPr>
            <a:r>
              <a:rPr lang="en-US" dirty="0" smtClean="0"/>
              <a:t>Specific objectives</a:t>
            </a:r>
          </a:p>
          <a:p>
            <a:pPr marL="880110" lvl="1" indent="-514350">
              <a:buFont typeface="+mj-lt"/>
              <a:buAutoNum type="alphaLcPeriod"/>
            </a:pPr>
            <a:r>
              <a:rPr lang="en-US" dirty="0" smtClean="0"/>
              <a:t>Structure of the guide</a:t>
            </a:r>
          </a:p>
          <a:p>
            <a:pPr marL="880110" lvl="1" indent="-514350">
              <a:buFont typeface="+mj-lt"/>
              <a:buAutoNum type="alphaLcPeriod"/>
            </a:pPr>
            <a:r>
              <a:rPr lang="en-US" dirty="0" smtClean="0"/>
              <a:t>Other characteristics</a:t>
            </a:r>
          </a:p>
          <a:p>
            <a:pPr marL="624078" indent="-514350">
              <a:buFont typeface="+mj-lt"/>
              <a:buAutoNum type="arabicPeriod"/>
            </a:pPr>
            <a:r>
              <a:rPr lang="en-US" dirty="0" smtClean="0"/>
              <a:t>Working process</a:t>
            </a:r>
            <a:endParaRPr lang="en-US" dirty="0"/>
          </a:p>
        </p:txBody>
      </p:sp>
      <p:sp>
        <p:nvSpPr>
          <p:cNvPr id="3" name="2 Título"/>
          <p:cNvSpPr>
            <a:spLocks noGrp="1"/>
          </p:cNvSpPr>
          <p:nvPr>
            <p:ph type="title"/>
          </p:nvPr>
        </p:nvSpPr>
        <p:spPr/>
        <p:txBody>
          <a:bodyPr/>
          <a:lstStyle/>
          <a:p>
            <a:r>
              <a:rPr lang="es-ES" dirty="0" smtClean="0"/>
              <a:t>CONTENTS</a:t>
            </a:r>
            <a:endParaRPr lang="es-ES" dirty="0"/>
          </a:p>
        </p:txBody>
      </p:sp>
    </p:spTree>
    <p:extLst>
      <p:ext uri="{BB962C8B-B14F-4D97-AF65-F5344CB8AC3E}">
        <p14:creationId xmlns:p14="http://schemas.microsoft.com/office/powerpoint/2010/main" xmlns="" val="13801379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32500" lnSpcReduction="20000"/>
          </a:bodyPr>
          <a:lstStyle/>
          <a:p>
            <a:pPr lvl="0"/>
            <a:r>
              <a:rPr lang="en-GB" sz="5500" dirty="0" smtClean="0"/>
              <a:t>European </a:t>
            </a:r>
            <a:r>
              <a:rPr lang="en-GB" sz="5500" dirty="0"/>
              <a:t>Commission recently presented its </a:t>
            </a:r>
            <a:r>
              <a:rPr lang="en-GB" sz="5500" b="1" dirty="0"/>
              <a:t>draft Proposal for a Regulation on Structural Funds (SF) </a:t>
            </a:r>
            <a:r>
              <a:rPr lang="en-GB" sz="5500" dirty="0"/>
              <a:t>in the next programming </a:t>
            </a:r>
            <a:r>
              <a:rPr lang="en-GB" sz="5500" dirty="0" smtClean="0"/>
              <a:t>period. Highlights 10 thematic </a:t>
            </a:r>
            <a:r>
              <a:rPr lang="en-GB" sz="5500" dirty="0"/>
              <a:t>priorities, </a:t>
            </a:r>
            <a:r>
              <a:rPr lang="en-GB" sz="5500" dirty="0" smtClean="0"/>
              <a:t>including:</a:t>
            </a:r>
          </a:p>
          <a:p>
            <a:pPr lvl="1"/>
            <a:r>
              <a:rPr lang="en-GB" sz="5500" dirty="0" smtClean="0"/>
              <a:t>employment </a:t>
            </a:r>
            <a:r>
              <a:rPr lang="en-GB" sz="5500" dirty="0"/>
              <a:t>(priority 8), </a:t>
            </a:r>
            <a:endParaRPr lang="en-GB" sz="5500" dirty="0" smtClean="0"/>
          </a:p>
          <a:p>
            <a:pPr lvl="1"/>
            <a:r>
              <a:rPr lang="en-GB" sz="5500" dirty="0" smtClean="0"/>
              <a:t>education </a:t>
            </a:r>
            <a:r>
              <a:rPr lang="en-GB" sz="5500" dirty="0"/>
              <a:t>(priority 10), </a:t>
            </a:r>
            <a:endParaRPr lang="en-GB" sz="5500" dirty="0" smtClean="0"/>
          </a:p>
          <a:p>
            <a:pPr lvl="1"/>
            <a:r>
              <a:rPr lang="en-GB" sz="5500" dirty="0" smtClean="0"/>
              <a:t>the </a:t>
            </a:r>
            <a:r>
              <a:rPr lang="en-GB" sz="5500" dirty="0"/>
              <a:t>fight against exclusion and the promotion of social inclusion (priority 9</a:t>
            </a:r>
            <a:r>
              <a:rPr lang="en-GB" sz="5500" dirty="0" smtClean="0"/>
              <a:t>).</a:t>
            </a:r>
          </a:p>
          <a:p>
            <a:pPr lvl="0"/>
            <a:r>
              <a:rPr lang="en-GB" sz="5500" b="1" dirty="0" smtClean="0"/>
              <a:t>Draft </a:t>
            </a:r>
            <a:r>
              <a:rPr lang="en-GB" sz="5500" b="1" dirty="0"/>
              <a:t>European Social Fund (ESF) Regulation for 2014 – </a:t>
            </a:r>
            <a:r>
              <a:rPr lang="en-GB" sz="5500" b="1" dirty="0" smtClean="0"/>
              <a:t>2020</a:t>
            </a:r>
            <a:r>
              <a:rPr lang="en-GB" sz="5500" dirty="0" smtClean="0"/>
              <a:t>:</a:t>
            </a:r>
          </a:p>
          <a:p>
            <a:pPr lvl="1"/>
            <a:r>
              <a:rPr lang="en-GB" sz="5500" dirty="0" smtClean="0"/>
              <a:t>stresses </a:t>
            </a:r>
            <a:r>
              <a:rPr lang="en-GB" sz="5500" dirty="0"/>
              <a:t>that 20% of the total funding of the ESF will be focused on promoting inclusion and the fight against </a:t>
            </a:r>
            <a:r>
              <a:rPr lang="en-GB" sz="5500" dirty="0" smtClean="0"/>
              <a:t>poverty.</a:t>
            </a:r>
          </a:p>
          <a:p>
            <a:pPr lvl="1"/>
            <a:r>
              <a:rPr lang="en-GB" sz="5500" dirty="0" smtClean="0"/>
              <a:t>refers </a:t>
            </a:r>
            <a:r>
              <a:rPr lang="en-GB" sz="5500" dirty="0"/>
              <a:t>to the Roma as one of the groups that should be explicitly covered by these funds. </a:t>
            </a:r>
            <a:endParaRPr lang="en-GB" sz="5500" dirty="0" smtClean="0"/>
          </a:p>
          <a:p>
            <a:pPr lvl="0"/>
            <a:r>
              <a:rPr lang="en-GB" sz="5500" b="1" dirty="0" smtClean="0"/>
              <a:t>Timing:</a:t>
            </a:r>
          </a:p>
          <a:p>
            <a:pPr lvl="1"/>
            <a:r>
              <a:rPr lang="en-GB" sz="5500" dirty="0" smtClean="0"/>
              <a:t>Regulations </a:t>
            </a:r>
            <a:r>
              <a:rPr lang="en-GB" sz="5500" dirty="0"/>
              <a:t>expected to be approved in 2012 or early </a:t>
            </a:r>
            <a:r>
              <a:rPr lang="en-GB" sz="5500" dirty="0" smtClean="0"/>
              <a:t>2013.</a:t>
            </a:r>
          </a:p>
          <a:p>
            <a:pPr lvl="1"/>
            <a:r>
              <a:rPr lang="en-GB" sz="5500" dirty="0" smtClean="0"/>
              <a:t>Member </a:t>
            </a:r>
            <a:r>
              <a:rPr lang="en-GB" sz="5500" dirty="0"/>
              <a:t>States will begin drafting their respective National Partnership Contracts, Operational Programmes (OPs) etc. in 2013 or early 2014</a:t>
            </a:r>
            <a:r>
              <a:rPr lang="en-GB" sz="5500" dirty="0" smtClean="0"/>
              <a:t>.</a:t>
            </a:r>
            <a:endParaRPr lang="es-ES" sz="5500" dirty="0"/>
          </a:p>
        </p:txBody>
      </p:sp>
      <p:sp>
        <p:nvSpPr>
          <p:cNvPr id="3" name="2 Título"/>
          <p:cNvSpPr>
            <a:spLocks noGrp="1"/>
          </p:cNvSpPr>
          <p:nvPr>
            <p:ph type="title"/>
          </p:nvPr>
        </p:nvSpPr>
        <p:spPr/>
        <p:txBody>
          <a:bodyPr/>
          <a:lstStyle/>
          <a:p>
            <a:r>
              <a:rPr lang="es-ES" dirty="0" smtClean="0"/>
              <a:t>1. RATIONALE (1)</a:t>
            </a:r>
            <a:endParaRPr lang="es-ES" dirty="0"/>
          </a:p>
        </p:txBody>
      </p:sp>
    </p:spTree>
    <p:extLst>
      <p:ext uri="{BB962C8B-B14F-4D97-AF65-F5344CB8AC3E}">
        <p14:creationId xmlns:p14="http://schemas.microsoft.com/office/powerpoint/2010/main" xmlns="" val="2568606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lvl="0"/>
            <a:r>
              <a:rPr lang="en-GB" sz="2000" dirty="0" smtClean="0"/>
              <a:t>Existing </a:t>
            </a:r>
            <a:r>
              <a:rPr lang="en-GB" sz="2000" dirty="0"/>
              <a:t>analyses by </a:t>
            </a:r>
            <a:r>
              <a:rPr lang="en-GB" sz="2000" dirty="0" smtClean="0"/>
              <a:t>EC </a:t>
            </a:r>
            <a:r>
              <a:rPr lang="en-GB" sz="2000" dirty="0"/>
              <a:t>Roma Task Force </a:t>
            </a:r>
            <a:r>
              <a:rPr lang="en-GB" sz="2000" dirty="0" smtClean="0"/>
              <a:t>and </a:t>
            </a:r>
            <a:r>
              <a:rPr lang="en-GB" sz="2000" dirty="0" err="1" smtClean="0"/>
              <a:t>EURoma</a:t>
            </a:r>
            <a:r>
              <a:rPr lang="en-GB" sz="2000" dirty="0" smtClean="0"/>
              <a:t> </a:t>
            </a:r>
            <a:r>
              <a:rPr lang="en-GB" sz="2000" dirty="0"/>
              <a:t>have demonstrated </a:t>
            </a:r>
            <a:r>
              <a:rPr lang="en-GB" sz="2000" b="1" dirty="0"/>
              <a:t>substantial weaknesses in the use of SF aimed at Roma inclusion. </a:t>
            </a:r>
            <a:r>
              <a:rPr lang="en-GB" sz="2000" dirty="0"/>
              <a:t>The main limitations are related to governance, absorption and accountability issues. </a:t>
            </a:r>
            <a:endParaRPr lang="en-GB" sz="2000" dirty="0" smtClean="0"/>
          </a:p>
          <a:p>
            <a:pPr lvl="1"/>
            <a:r>
              <a:rPr lang="en-GB" sz="2000" dirty="0" smtClean="0"/>
              <a:t>Inefficient </a:t>
            </a:r>
            <a:r>
              <a:rPr lang="en-GB" sz="2000" dirty="0"/>
              <a:t>managing models and coordination </a:t>
            </a:r>
            <a:r>
              <a:rPr lang="en-GB" sz="2000" dirty="0" smtClean="0"/>
              <a:t>mechanisms. </a:t>
            </a:r>
          </a:p>
          <a:p>
            <a:pPr lvl="1"/>
            <a:r>
              <a:rPr lang="en-GB" sz="2000" dirty="0" smtClean="0"/>
              <a:t>Level </a:t>
            </a:r>
            <a:r>
              <a:rPr lang="en-GB" sz="2000" dirty="0"/>
              <a:t>of expenditure is very low especially in countries with large Roma populations; </a:t>
            </a:r>
            <a:endParaRPr lang="en-GB" sz="2000" dirty="0" smtClean="0"/>
          </a:p>
          <a:p>
            <a:pPr lvl="1"/>
            <a:r>
              <a:rPr lang="en-GB" sz="2000" dirty="0" smtClean="0"/>
              <a:t>Little </a:t>
            </a:r>
            <a:r>
              <a:rPr lang="en-GB" sz="2000" dirty="0"/>
              <a:t>accountability and available information on the results and impact of SF on Roma</a:t>
            </a:r>
            <a:r>
              <a:rPr lang="en-GB" sz="2000" dirty="0" smtClean="0"/>
              <a:t>.</a:t>
            </a:r>
          </a:p>
          <a:p>
            <a:pPr lvl="0"/>
            <a:r>
              <a:rPr lang="en-GB" sz="2000" dirty="0"/>
              <a:t>Commission stresses that </a:t>
            </a:r>
            <a:r>
              <a:rPr lang="en-GB" sz="2000" b="1" dirty="0"/>
              <a:t>improvements should be made in the current programming period and effective use of the SF should be made beyond 2013</a:t>
            </a:r>
            <a:r>
              <a:rPr lang="en-GB" sz="2000" dirty="0"/>
              <a:t>, while designing and implementing National Roma Integration Strategies or a set of integrated measures. </a:t>
            </a:r>
          </a:p>
        </p:txBody>
      </p:sp>
      <p:sp>
        <p:nvSpPr>
          <p:cNvPr id="3" name="2 Título"/>
          <p:cNvSpPr>
            <a:spLocks noGrp="1"/>
          </p:cNvSpPr>
          <p:nvPr>
            <p:ph type="title"/>
          </p:nvPr>
        </p:nvSpPr>
        <p:spPr/>
        <p:txBody>
          <a:bodyPr/>
          <a:lstStyle/>
          <a:p>
            <a:r>
              <a:rPr lang="es-ES" dirty="0"/>
              <a:t>1. RATIONALE </a:t>
            </a:r>
            <a:r>
              <a:rPr lang="es-ES" dirty="0" smtClean="0"/>
              <a:t>(2)</a:t>
            </a:r>
            <a:endParaRPr lang="es-ES" dirty="0"/>
          </a:p>
        </p:txBody>
      </p:sp>
    </p:spTree>
    <p:extLst>
      <p:ext uri="{BB962C8B-B14F-4D97-AF65-F5344CB8AC3E}">
        <p14:creationId xmlns:p14="http://schemas.microsoft.com/office/powerpoint/2010/main" xmlns="" val="36380256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10000"/>
          </a:bodyPr>
          <a:lstStyle/>
          <a:p>
            <a:pPr lvl="0"/>
            <a:r>
              <a:rPr lang="en-GB" sz="2200" b="1" dirty="0"/>
              <a:t>Adequate use of SF may be crucial for achieving Roma </a:t>
            </a:r>
            <a:r>
              <a:rPr lang="en-GB" sz="2200" b="1" dirty="0" smtClean="0"/>
              <a:t>inclusion</a:t>
            </a:r>
            <a:r>
              <a:rPr lang="en-GB" sz="2200" b="1" dirty="0"/>
              <a:t>:</a:t>
            </a:r>
            <a:endParaRPr lang="en-GB" sz="2200" b="1" dirty="0" smtClean="0"/>
          </a:p>
          <a:p>
            <a:pPr lvl="1"/>
            <a:r>
              <a:rPr lang="en-GB" sz="2200" dirty="0"/>
              <a:t>long-term, sustainable projects, </a:t>
            </a:r>
            <a:endParaRPr lang="en-GB" sz="2200" dirty="0" smtClean="0"/>
          </a:p>
          <a:p>
            <a:pPr lvl="1"/>
            <a:r>
              <a:rPr lang="en-GB" sz="2200" dirty="0" smtClean="0"/>
              <a:t>extensive </a:t>
            </a:r>
            <a:r>
              <a:rPr lang="en-GB" sz="2200" dirty="0"/>
              <a:t>financial support, </a:t>
            </a:r>
            <a:endParaRPr lang="en-GB" sz="2200" dirty="0" smtClean="0"/>
          </a:p>
          <a:p>
            <a:pPr lvl="1"/>
            <a:r>
              <a:rPr lang="en-GB" sz="2200" dirty="0" smtClean="0"/>
              <a:t>possibility </a:t>
            </a:r>
            <a:r>
              <a:rPr lang="en-GB" sz="2200" dirty="0"/>
              <a:t>of combining action levels (actions implemented concurrently at the national – policies – and local – grassroots – levels</a:t>
            </a:r>
            <a:r>
              <a:rPr lang="en-GB" sz="2200" dirty="0" smtClean="0"/>
              <a:t>). </a:t>
            </a:r>
            <a:endParaRPr lang="en-GB" sz="2200" dirty="0"/>
          </a:p>
          <a:p>
            <a:pPr lvl="1"/>
            <a:r>
              <a:rPr lang="en-GB" sz="2200" dirty="0" smtClean="0"/>
              <a:t>holistic </a:t>
            </a:r>
            <a:r>
              <a:rPr lang="en-GB" sz="2200" dirty="0"/>
              <a:t>approach to economic development and social cohesion by covering different areas, including education, employment, investment in infrastructures and </a:t>
            </a:r>
            <a:r>
              <a:rPr lang="en-GB" sz="2200" dirty="0" smtClean="0"/>
              <a:t>the fight </a:t>
            </a:r>
            <a:r>
              <a:rPr lang="en-GB" sz="2200" dirty="0"/>
              <a:t>against exclusion and discrimination. </a:t>
            </a:r>
            <a:endParaRPr lang="en-GB" sz="2200" dirty="0" smtClean="0"/>
          </a:p>
          <a:p>
            <a:pPr lvl="1"/>
            <a:r>
              <a:rPr lang="en-GB" sz="2200" dirty="0" smtClean="0"/>
              <a:t>Strong </a:t>
            </a:r>
            <a:r>
              <a:rPr lang="en-GB" sz="2200" dirty="0"/>
              <a:t>partnerships schemes, including between public and private </a:t>
            </a:r>
            <a:r>
              <a:rPr lang="en-GB" sz="2200" dirty="0" smtClean="0"/>
              <a:t>organisations, </a:t>
            </a:r>
            <a:r>
              <a:rPr lang="en-GB" sz="2200" dirty="0"/>
              <a:t>for policy design, implementation, monitoring and evaluation. </a:t>
            </a:r>
            <a:endParaRPr lang="es-ES" sz="2200" dirty="0"/>
          </a:p>
          <a:p>
            <a:endParaRPr lang="es-ES" dirty="0"/>
          </a:p>
        </p:txBody>
      </p:sp>
      <p:sp>
        <p:nvSpPr>
          <p:cNvPr id="3" name="2 Título"/>
          <p:cNvSpPr>
            <a:spLocks noGrp="1"/>
          </p:cNvSpPr>
          <p:nvPr>
            <p:ph type="title"/>
          </p:nvPr>
        </p:nvSpPr>
        <p:spPr/>
        <p:txBody>
          <a:bodyPr/>
          <a:lstStyle/>
          <a:p>
            <a:r>
              <a:rPr lang="es-ES" dirty="0"/>
              <a:t>1. RATIONALE </a:t>
            </a:r>
            <a:r>
              <a:rPr lang="es-ES" dirty="0" smtClean="0"/>
              <a:t>(3)</a:t>
            </a:r>
            <a:endParaRPr lang="es-ES" dirty="0"/>
          </a:p>
        </p:txBody>
      </p:sp>
    </p:spTree>
    <p:extLst>
      <p:ext uri="{BB962C8B-B14F-4D97-AF65-F5344CB8AC3E}">
        <p14:creationId xmlns:p14="http://schemas.microsoft.com/office/powerpoint/2010/main" xmlns="" val="39270671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Autofit/>
          </a:bodyPr>
          <a:lstStyle/>
          <a:p>
            <a:pPr lvl="0"/>
            <a:r>
              <a:rPr lang="en-GB" sz="1800" b="1" dirty="0" err="1"/>
              <a:t>EURoma’s</a:t>
            </a:r>
            <a:r>
              <a:rPr lang="en-GB" sz="1800" b="1" dirty="0"/>
              <a:t> </a:t>
            </a:r>
            <a:r>
              <a:rPr lang="en-GB" sz="1800" b="1" dirty="0" smtClean="0"/>
              <a:t>mission: </a:t>
            </a:r>
          </a:p>
          <a:p>
            <a:pPr lvl="1"/>
            <a:r>
              <a:rPr lang="en-GB" sz="1800" dirty="0" smtClean="0"/>
              <a:t>To promote </a:t>
            </a:r>
            <a:r>
              <a:rPr lang="en-GB" sz="1800" dirty="0"/>
              <a:t>the use of SF to enhance the effectiveness of policies targeting the Roma community  </a:t>
            </a:r>
            <a:r>
              <a:rPr lang="en-GB" sz="1800" dirty="0" smtClean="0"/>
              <a:t>and promote </a:t>
            </a:r>
            <a:r>
              <a:rPr lang="en-GB" sz="1800" dirty="0"/>
              <a:t>social inclusion by developing a common approach and creating a forum for debate and mutual learning. </a:t>
            </a:r>
            <a:endParaRPr lang="en-GB" sz="1800" dirty="0" smtClean="0"/>
          </a:p>
          <a:p>
            <a:pPr lvl="1"/>
            <a:r>
              <a:rPr lang="en-GB" sz="1800" b="1" dirty="0" smtClean="0"/>
              <a:t>Primary </a:t>
            </a:r>
            <a:r>
              <a:rPr lang="en-GB" sz="1800" b="1" dirty="0"/>
              <a:t>aim </a:t>
            </a:r>
            <a:r>
              <a:rPr lang="en-GB" sz="1800" dirty="0"/>
              <a:t>is to support Member States in their planning process </a:t>
            </a:r>
            <a:r>
              <a:rPr lang="en-GB" sz="1800" dirty="0" smtClean="0"/>
              <a:t>by: </a:t>
            </a:r>
          </a:p>
          <a:p>
            <a:pPr lvl="2"/>
            <a:r>
              <a:rPr lang="en-GB" sz="1600" dirty="0" smtClean="0"/>
              <a:t>sharing </a:t>
            </a:r>
            <a:r>
              <a:rPr lang="en-GB" sz="1600" dirty="0"/>
              <a:t>strategies, initiatives and approaches; </a:t>
            </a:r>
            <a:endParaRPr lang="en-GB" sz="1600" dirty="0" smtClean="0"/>
          </a:p>
          <a:p>
            <a:pPr lvl="2"/>
            <a:r>
              <a:rPr lang="en-GB" sz="1600" dirty="0" smtClean="0"/>
              <a:t>promoting </a:t>
            </a:r>
            <a:r>
              <a:rPr lang="en-GB" sz="1600" dirty="0"/>
              <a:t>mutual learning and the fine tuning of knowledge based on positive experience and practices; </a:t>
            </a:r>
            <a:endParaRPr lang="en-GB" sz="1600" dirty="0" smtClean="0"/>
          </a:p>
          <a:p>
            <a:pPr lvl="2"/>
            <a:r>
              <a:rPr lang="en-GB" sz="1600" dirty="0" smtClean="0"/>
              <a:t>by </a:t>
            </a:r>
            <a:r>
              <a:rPr lang="en-GB" sz="1600" dirty="0"/>
              <a:t>disseminating and standardising such knowledge.  </a:t>
            </a:r>
            <a:endParaRPr lang="es-ES" sz="1600" dirty="0"/>
          </a:p>
          <a:p>
            <a:pPr lvl="0"/>
            <a:r>
              <a:rPr lang="en-GB" sz="1800" b="1" dirty="0"/>
              <a:t>The </a:t>
            </a:r>
            <a:r>
              <a:rPr lang="en-GB" sz="1800" b="1" dirty="0" err="1"/>
              <a:t>EURoma</a:t>
            </a:r>
            <a:r>
              <a:rPr lang="en-GB" sz="1800" b="1" dirty="0"/>
              <a:t> network has gained substantial knowledge in recent years on how to make use of the SF for Roma </a:t>
            </a:r>
            <a:r>
              <a:rPr lang="en-GB" sz="1800" b="1" dirty="0" smtClean="0"/>
              <a:t>inclusion.</a:t>
            </a:r>
          </a:p>
          <a:p>
            <a:pPr lvl="1"/>
            <a:r>
              <a:rPr lang="en-GB" sz="1600" b="1" i="1" dirty="0"/>
              <a:t>I</a:t>
            </a:r>
            <a:r>
              <a:rPr lang="en-GB" sz="1600" b="1" i="1" dirty="0" smtClean="0"/>
              <a:t>ts </a:t>
            </a:r>
            <a:r>
              <a:rPr lang="en-GB" sz="1600" b="1" i="1" dirty="0"/>
              <a:t>priority for the coming two years is to provide Member States with the adequate tools, support and orientations to plan OPs in ways that effectively benefit Roma and overcome past failures</a:t>
            </a:r>
            <a:r>
              <a:rPr lang="en-GB" sz="1600" b="1" i="1" dirty="0" smtClean="0"/>
              <a:t>.</a:t>
            </a:r>
            <a:endParaRPr lang="es-ES" sz="1600" b="1" i="1" dirty="0"/>
          </a:p>
        </p:txBody>
      </p:sp>
      <p:sp>
        <p:nvSpPr>
          <p:cNvPr id="3" name="2 Título"/>
          <p:cNvSpPr>
            <a:spLocks noGrp="1"/>
          </p:cNvSpPr>
          <p:nvPr>
            <p:ph type="title"/>
          </p:nvPr>
        </p:nvSpPr>
        <p:spPr/>
        <p:txBody>
          <a:bodyPr/>
          <a:lstStyle/>
          <a:p>
            <a:r>
              <a:rPr lang="es-ES" dirty="0"/>
              <a:t>1. </a:t>
            </a:r>
            <a:r>
              <a:rPr lang="es-ES"/>
              <a:t>RATIONALE </a:t>
            </a:r>
            <a:r>
              <a:rPr lang="es-ES" smtClean="0"/>
              <a:t>(4)</a:t>
            </a:r>
            <a:endParaRPr lang="es-ES" dirty="0"/>
          </a:p>
        </p:txBody>
      </p:sp>
    </p:spTree>
    <p:extLst>
      <p:ext uri="{BB962C8B-B14F-4D97-AF65-F5344CB8AC3E}">
        <p14:creationId xmlns:p14="http://schemas.microsoft.com/office/powerpoint/2010/main" xmlns="" val="39270671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n-GB" b="1" dirty="0"/>
              <a:t>The general aim</a:t>
            </a:r>
            <a:r>
              <a:rPr lang="en-GB" dirty="0"/>
              <a:t> of the guide is to support the effective inclusion of Roma in the next Programming Period of the SF by providing a tool for the Member States in the planning process, in accordance with the objectives of the Europe 2020 Strategy and the National Reform Programmes, their National Roma Strategies or set of specific measures, and the EU Framework for National Roma Integration Strategies</a:t>
            </a:r>
            <a:r>
              <a:rPr lang="en-GB" dirty="0" smtClean="0"/>
              <a:t>.</a:t>
            </a:r>
            <a:endParaRPr lang="es-ES" dirty="0"/>
          </a:p>
        </p:txBody>
      </p:sp>
      <p:sp>
        <p:nvSpPr>
          <p:cNvPr id="3" name="2 Título"/>
          <p:cNvSpPr>
            <a:spLocks noGrp="1"/>
          </p:cNvSpPr>
          <p:nvPr>
            <p:ph type="title"/>
          </p:nvPr>
        </p:nvSpPr>
        <p:spPr/>
        <p:txBody>
          <a:bodyPr>
            <a:normAutofit fontScale="90000"/>
          </a:bodyPr>
          <a:lstStyle/>
          <a:p>
            <a:r>
              <a:rPr lang="es-ES" dirty="0" smtClean="0"/>
              <a:t>2. AIM AND CONTENTS OF THE GUIDE: General </a:t>
            </a:r>
            <a:r>
              <a:rPr lang="es-ES" dirty="0" err="1" smtClean="0"/>
              <a:t>aim</a:t>
            </a:r>
            <a:endParaRPr lang="es-ES" dirty="0"/>
          </a:p>
        </p:txBody>
      </p:sp>
    </p:spTree>
    <p:extLst>
      <p:ext uri="{BB962C8B-B14F-4D97-AF65-F5344CB8AC3E}">
        <p14:creationId xmlns:p14="http://schemas.microsoft.com/office/powerpoint/2010/main" xmlns="" val="14153533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lvl="0"/>
            <a:r>
              <a:rPr lang="en-GB" sz="2000" dirty="0"/>
              <a:t>To provide a tool for the EU Member States (Units responsible for planning different SF) that they may use to include Roma when drafting their Common Strategic Frameworks and Operational Programs</a:t>
            </a:r>
            <a:r>
              <a:rPr lang="en-GB" sz="2000" dirty="0" smtClean="0"/>
              <a:t>.</a:t>
            </a:r>
            <a:endParaRPr lang="es-ES" sz="2000" dirty="0"/>
          </a:p>
          <a:p>
            <a:pPr lvl="0"/>
            <a:r>
              <a:rPr lang="en-GB" sz="2000" dirty="0"/>
              <a:t>To identify and suggest different possible forms of tackling Roma needs and addressing Roma </a:t>
            </a:r>
            <a:r>
              <a:rPr lang="en-GB" sz="2000" dirty="0" smtClean="0"/>
              <a:t>socio-economic </a:t>
            </a:r>
            <a:r>
              <a:rPr lang="en-GB" sz="2000" dirty="0"/>
              <a:t>inclusion in the next SF programming period</a:t>
            </a:r>
            <a:r>
              <a:rPr lang="en-GB" sz="2000" dirty="0" smtClean="0"/>
              <a:t>.</a:t>
            </a:r>
            <a:endParaRPr lang="es-ES" sz="2000" dirty="0"/>
          </a:p>
          <a:p>
            <a:pPr lvl="0"/>
            <a:r>
              <a:rPr lang="en-GB" sz="2000" dirty="0" smtClean="0"/>
              <a:t>To analyse the </a:t>
            </a:r>
            <a:r>
              <a:rPr lang="en-GB" sz="2000" dirty="0"/>
              <a:t>key issues that OPs should presently address within the strategic areas (employment, education, housing, health, anti-discrimination and gender equality) identified in the EU Framework for National Roma Integration Strategies, within the framework of the strategic priorities set by the SF Regulations</a:t>
            </a:r>
            <a:r>
              <a:rPr lang="en-GB" sz="2000" dirty="0" smtClean="0"/>
              <a:t>.</a:t>
            </a:r>
            <a:endParaRPr lang="es-ES" sz="2000" dirty="0"/>
          </a:p>
        </p:txBody>
      </p:sp>
      <p:sp>
        <p:nvSpPr>
          <p:cNvPr id="3" name="2 Título"/>
          <p:cNvSpPr>
            <a:spLocks noGrp="1"/>
          </p:cNvSpPr>
          <p:nvPr>
            <p:ph type="title"/>
          </p:nvPr>
        </p:nvSpPr>
        <p:spPr/>
        <p:txBody>
          <a:bodyPr>
            <a:normAutofit fontScale="90000"/>
          </a:bodyPr>
          <a:lstStyle/>
          <a:p>
            <a:r>
              <a:rPr lang="es-ES" dirty="0" smtClean="0"/>
              <a:t>2. AIM AND CONTENTS OF THE GUIDE: </a:t>
            </a:r>
            <a:r>
              <a:rPr lang="es-ES" dirty="0" err="1" smtClean="0"/>
              <a:t>Specific</a:t>
            </a:r>
            <a:r>
              <a:rPr lang="es-ES" dirty="0" smtClean="0"/>
              <a:t> </a:t>
            </a:r>
            <a:r>
              <a:rPr lang="es-ES" dirty="0" err="1" smtClean="0"/>
              <a:t>objectives</a:t>
            </a:r>
            <a:r>
              <a:rPr lang="es-ES" dirty="0" smtClean="0"/>
              <a:t> (1)</a:t>
            </a:r>
            <a:endParaRPr lang="es-ES" dirty="0"/>
          </a:p>
        </p:txBody>
      </p:sp>
    </p:spTree>
    <p:extLst>
      <p:ext uri="{BB962C8B-B14F-4D97-AF65-F5344CB8AC3E}">
        <p14:creationId xmlns:p14="http://schemas.microsoft.com/office/powerpoint/2010/main" xmlns="" val="14153533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lvl="0"/>
            <a:r>
              <a:rPr lang="en-GB" sz="2400" dirty="0"/>
              <a:t>To propose practical recommendations, based on prior experience, to gain effectiveness in the use of SF for Roma inclusion.</a:t>
            </a:r>
            <a:endParaRPr lang="es-ES" sz="2400" dirty="0"/>
          </a:p>
          <a:p>
            <a:pPr lvl="0"/>
            <a:r>
              <a:rPr lang="en-GB" sz="2400" dirty="0"/>
              <a:t>To provide examples in the use of the SF in the social inclusion of Roma or other target groups and lessons that may inform the design of OPs and other form of implementation.</a:t>
            </a:r>
            <a:endParaRPr lang="es-ES" sz="2400" dirty="0"/>
          </a:p>
          <a:p>
            <a:endParaRPr lang="es-ES" dirty="0"/>
          </a:p>
        </p:txBody>
      </p:sp>
      <p:sp>
        <p:nvSpPr>
          <p:cNvPr id="3" name="2 Título"/>
          <p:cNvSpPr>
            <a:spLocks noGrp="1"/>
          </p:cNvSpPr>
          <p:nvPr>
            <p:ph type="title"/>
          </p:nvPr>
        </p:nvSpPr>
        <p:spPr/>
        <p:txBody>
          <a:bodyPr>
            <a:normAutofit fontScale="90000"/>
          </a:bodyPr>
          <a:lstStyle/>
          <a:p>
            <a:r>
              <a:rPr lang="es-ES" dirty="0" smtClean="0"/>
              <a:t>2. AIM AND CONTENTS OF THE GUIDE: </a:t>
            </a:r>
            <a:r>
              <a:rPr lang="es-ES" dirty="0" err="1" smtClean="0"/>
              <a:t>Specific</a:t>
            </a:r>
            <a:r>
              <a:rPr lang="es-ES" dirty="0" smtClean="0"/>
              <a:t> </a:t>
            </a:r>
            <a:r>
              <a:rPr lang="es-ES" dirty="0" err="1" smtClean="0"/>
              <a:t>objectives</a:t>
            </a:r>
            <a:r>
              <a:rPr lang="es-ES" dirty="0" smtClean="0"/>
              <a:t> (2)</a:t>
            </a:r>
            <a:endParaRPr lang="es-ES" dirty="0"/>
          </a:p>
        </p:txBody>
      </p:sp>
    </p:spTree>
    <p:extLst>
      <p:ext uri="{BB962C8B-B14F-4D97-AF65-F5344CB8AC3E}">
        <p14:creationId xmlns:p14="http://schemas.microsoft.com/office/powerpoint/2010/main" xmlns="" val="2991152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35</TotalTime>
  <Words>1031</Words>
  <Application>Microsoft Office PowerPoint</Application>
  <PresentationFormat>Presentación en pantalla (4:3)</PresentationFormat>
  <Paragraphs>72</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Concurrencia</vt:lpstr>
      <vt:lpstr>Guide for the inclusion of the Roma in the Operational Programmes of the 2014 – 2020 programming period</vt:lpstr>
      <vt:lpstr>CONTENTS</vt:lpstr>
      <vt:lpstr>1. RATIONALE (1)</vt:lpstr>
      <vt:lpstr>1. RATIONALE (2)</vt:lpstr>
      <vt:lpstr>1. RATIONALE (3)</vt:lpstr>
      <vt:lpstr>1. RATIONALE (4)</vt:lpstr>
      <vt:lpstr>2. AIM AND CONTENTS OF THE GUIDE: General aim</vt:lpstr>
      <vt:lpstr>2. AIM AND CONTENTS OF THE GUIDE: Specific objectives (1)</vt:lpstr>
      <vt:lpstr>2. AIM AND CONTENTS OF THE GUIDE: Specific objectives (2)</vt:lpstr>
      <vt:lpstr>2. AIM AND CONTENTS OF THE GUIDE: Structure of the guide (1)</vt:lpstr>
      <vt:lpstr>2. AIM AND CONTENTS OF THE GUIDE: Structure of the guide (2)</vt:lpstr>
      <vt:lpstr>2. AIM AND CONTENTS OF THE GUIDE: Other characteristics</vt:lpstr>
      <vt:lpstr>3. WORKING PROCESS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 for the inclusion of the Roma in the Operational Programmes of the 2014 – 2020 programming period</dc:title>
  <dc:creator>Andreas ATC. Tsolakis Choblet</dc:creator>
  <cp:lastModifiedBy>JoseManuelFresno</cp:lastModifiedBy>
  <cp:revision>6</cp:revision>
  <dcterms:created xsi:type="dcterms:W3CDTF">2011-11-07T16:45:46Z</dcterms:created>
  <dcterms:modified xsi:type="dcterms:W3CDTF">2011-11-07T23:14:06Z</dcterms:modified>
</cp:coreProperties>
</file>