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4"/>
  </p:notesMasterIdLst>
  <p:handoutMasterIdLst>
    <p:handoutMasterId r:id="rId15"/>
  </p:handoutMasterIdLst>
  <p:sldIdLst>
    <p:sldId id="460" r:id="rId2"/>
    <p:sldId id="728" r:id="rId3"/>
    <p:sldId id="740" r:id="rId4"/>
    <p:sldId id="729" r:id="rId5"/>
    <p:sldId id="741" r:id="rId6"/>
    <p:sldId id="747" r:id="rId7"/>
    <p:sldId id="748" r:id="rId8"/>
    <p:sldId id="742" r:id="rId9"/>
    <p:sldId id="744" r:id="rId10"/>
    <p:sldId id="745" r:id="rId11"/>
    <p:sldId id="746" r:id="rId12"/>
    <p:sldId id="726" r:id="rId13"/>
  </p:sldIdLst>
  <p:sldSz cx="9144000" cy="6858000" type="screen4x3"/>
  <p:notesSz cx="6662738" cy="9832975"/>
  <p:custDataLst>
    <p:tags r:id="rId16"/>
  </p:custDataLst>
  <p:defaultTextStyle>
    <a:defPPr>
      <a:defRPr lang="en-GB"/>
    </a:defPPr>
    <a:lvl1pPr algn="ctr" rtl="0" fontAlgn="base">
      <a:spcBef>
        <a:spcPct val="0"/>
      </a:spcBef>
      <a:spcAft>
        <a:spcPct val="0"/>
      </a:spcAft>
      <a:defRPr sz="2400" kern="1200">
        <a:solidFill>
          <a:schemeClr val="hlink"/>
        </a:solidFill>
        <a:latin typeface="Arial" charset="0"/>
        <a:ea typeface="+mn-ea"/>
        <a:cs typeface="Arial" charset="0"/>
      </a:defRPr>
    </a:lvl1pPr>
    <a:lvl2pPr marL="457200" algn="ctr" rtl="0" fontAlgn="base">
      <a:spcBef>
        <a:spcPct val="0"/>
      </a:spcBef>
      <a:spcAft>
        <a:spcPct val="0"/>
      </a:spcAft>
      <a:defRPr sz="2400" kern="1200">
        <a:solidFill>
          <a:schemeClr val="hlink"/>
        </a:solidFill>
        <a:latin typeface="Arial" charset="0"/>
        <a:ea typeface="+mn-ea"/>
        <a:cs typeface="Arial" charset="0"/>
      </a:defRPr>
    </a:lvl2pPr>
    <a:lvl3pPr marL="914400" algn="ctr" rtl="0" fontAlgn="base">
      <a:spcBef>
        <a:spcPct val="0"/>
      </a:spcBef>
      <a:spcAft>
        <a:spcPct val="0"/>
      </a:spcAft>
      <a:defRPr sz="2400" kern="1200">
        <a:solidFill>
          <a:schemeClr val="hlink"/>
        </a:solidFill>
        <a:latin typeface="Arial" charset="0"/>
        <a:ea typeface="+mn-ea"/>
        <a:cs typeface="Arial" charset="0"/>
      </a:defRPr>
    </a:lvl3pPr>
    <a:lvl4pPr marL="1371600" algn="ctr" rtl="0" fontAlgn="base">
      <a:spcBef>
        <a:spcPct val="0"/>
      </a:spcBef>
      <a:spcAft>
        <a:spcPct val="0"/>
      </a:spcAft>
      <a:defRPr sz="2400" kern="1200">
        <a:solidFill>
          <a:schemeClr val="hlink"/>
        </a:solidFill>
        <a:latin typeface="Arial" charset="0"/>
        <a:ea typeface="+mn-ea"/>
        <a:cs typeface="Arial" charset="0"/>
      </a:defRPr>
    </a:lvl4pPr>
    <a:lvl5pPr marL="1828800" algn="ctr" rtl="0" fontAlgn="base">
      <a:spcBef>
        <a:spcPct val="0"/>
      </a:spcBef>
      <a:spcAft>
        <a:spcPct val="0"/>
      </a:spcAft>
      <a:defRPr sz="2400" kern="1200">
        <a:solidFill>
          <a:schemeClr val="hlink"/>
        </a:solidFill>
        <a:latin typeface="Arial" charset="0"/>
        <a:ea typeface="+mn-ea"/>
        <a:cs typeface="Arial" charset="0"/>
      </a:defRPr>
    </a:lvl5pPr>
    <a:lvl6pPr marL="2286000" algn="l" defTabSz="914400" rtl="0" eaLnBrk="1" latinLnBrk="0" hangingPunct="1">
      <a:defRPr sz="2400" kern="1200">
        <a:solidFill>
          <a:schemeClr val="hlink"/>
        </a:solidFill>
        <a:latin typeface="Arial" charset="0"/>
        <a:ea typeface="+mn-ea"/>
        <a:cs typeface="Arial" charset="0"/>
      </a:defRPr>
    </a:lvl6pPr>
    <a:lvl7pPr marL="2743200" algn="l" defTabSz="914400" rtl="0" eaLnBrk="1" latinLnBrk="0" hangingPunct="1">
      <a:defRPr sz="2400" kern="1200">
        <a:solidFill>
          <a:schemeClr val="hlink"/>
        </a:solidFill>
        <a:latin typeface="Arial" charset="0"/>
        <a:ea typeface="+mn-ea"/>
        <a:cs typeface="Arial" charset="0"/>
      </a:defRPr>
    </a:lvl7pPr>
    <a:lvl8pPr marL="3200400" algn="l" defTabSz="914400" rtl="0" eaLnBrk="1" latinLnBrk="0" hangingPunct="1">
      <a:defRPr sz="2400" kern="1200">
        <a:solidFill>
          <a:schemeClr val="hlink"/>
        </a:solidFill>
        <a:latin typeface="Arial" charset="0"/>
        <a:ea typeface="+mn-ea"/>
        <a:cs typeface="Arial" charset="0"/>
      </a:defRPr>
    </a:lvl8pPr>
    <a:lvl9pPr marL="3657600" algn="l" defTabSz="914400" rtl="0" eaLnBrk="1" latinLnBrk="0" hangingPunct="1">
      <a:defRPr sz="2400" kern="1200">
        <a:solidFill>
          <a:schemeClr val="hlink"/>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66FF33"/>
    <a:srgbClr val="FF0000"/>
    <a:srgbClr val="006600"/>
    <a:srgbClr val="3399FF"/>
    <a:srgbClr val="800000"/>
    <a:srgbClr val="00CCFF"/>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615" autoAdjust="0"/>
    <p:restoredTop sz="86369" autoAdjust="0"/>
  </p:normalViewPr>
  <p:slideViewPr>
    <p:cSldViewPr snapToObjects="1">
      <p:cViewPr varScale="1">
        <p:scale>
          <a:sx n="64" d="100"/>
          <a:sy n="64" d="100"/>
        </p:scale>
        <p:origin x="-1332" y="-108"/>
      </p:cViewPr>
      <p:guideLst>
        <p:guide orient="horz" pos="2160"/>
        <p:guide pos="2880"/>
      </p:guideLst>
    </p:cSldViewPr>
  </p:slideViewPr>
  <p:outlineViewPr>
    <p:cViewPr>
      <p:scale>
        <a:sx n="33" d="100"/>
        <a:sy n="33" d="100"/>
      </p:scale>
      <p:origin x="0" y="5178"/>
    </p:cViewPr>
  </p:outlineViewPr>
  <p:notesTextViewPr>
    <p:cViewPr>
      <p:scale>
        <a:sx n="100" d="100"/>
        <a:sy n="100" d="100"/>
      </p:scale>
      <p:origin x="0" y="0"/>
    </p:cViewPr>
  </p:notesTextViewPr>
  <p:sorterViewPr>
    <p:cViewPr>
      <p:scale>
        <a:sx n="100" d="100"/>
        <a:sy n="100" d="100"/>
      </p:scale>
      <p:origin x="0" y="0"/>
    </p:cViewPr>
  </p:sorterViewPr>
  <p:notesViewPr>
    <p:cSldViewPr snapToObjects="1">
      <p:cViewPr>
        <p:scale>
          <a:sx n="100" d="100"/>
          <a:sy n="100" d="100"/>
        </p:scale>
        <p:origin x="-1692" y="1254"/>
      </p:cViewPr>
      <p:guideLst>
        <p:guide orient="horz" pos="3098"/>
        <p:guide pos="209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887663" cy="490538"/>
          </a:xfrm>
          <a:prstGeom prst="rect">
            <a:avLst/>
          </a:prstGeom>
          <a:noFill/>
          <a:ln>
            <a:noFill/>
          </a:ln>
          <a:effectLst/>
          <a:extLst/>
        </p:spPr>
        <p:txBody>
          <a:bodyPr vert="horz" wrap="square" lIns="90642" tIns="45321" rIns="90642" bIns="45321" numCol="1" anchor="t" anchorCtr="0" compatLnSpc="1">
            <a:prstTxWarp prst="textNoShape">
              <a:avLst/>
            </a:prstTxWarp>
          </a:bodyPr>
          <a:lstStyle>
            <a:lvl1pPr algn="l" defTabSz="906463">
              <a:defRPr sz="1200">
                <a:solidFill>
                  <a:schemeClr val="tx1"/>
                </a:solidFill>
              </a:defRPr>
            </a:lvl1pPr>
          </a:lstStyle>
          <a:p>
            <a:r>
              <a:rPr lang="en-GB"/>
              <a:t>ESF Regulation 2014-20</a:t>
            </a:r>
          </a:p>
        </p:txBody>
      </p:sp>
      <p:sp>
        <p:nvSpPr>
          <p:cNvPr id="7171" name="Rectangle 3"/>
          <p:cNvSpPr>
            <a:spLocks noGrp="1" noChangeArrowheads="1"/>
          </p:cNvSpPr>
          <p:nvPr>
            <p:ph type="dt" sz="quarter" idx="1"/>
          </p:nvPr>
        </p:nvSpPr>
        <p:spPr bwMode="auto">
          <a:xfrm>
            <a:off x="3773488" y="0"/>
            <a:ext cx="2887662" cy="490538"/>
          </a:xfrm>
          <a:prstGeom prst="rect">
            <a:avLst/>
          </a:prstGeom>
          <a:noFill/>
          <a:ln>
            <a:noFill/>
          </a:ln>
          <a:effectLst/>
          <a:extLst/>
        </p:spPr>
        <p:txBody>
          <a:bodyPr vert="horz" wrap="square" lIns="90642" tIns="45321" rIns="90642" bIns="45321" numCol="1" anchor="t" anchorCtr="0" compatLnSpc="1">
            <a:prstTxWarp prst="textNoShape">
              <a:avLst/>
            </a:prstTxWarp>
          </a:bodyPr>
          <a:lstStyle>
            <a:lvl1pPr algn="r" defTabSz="906463">
              <a:defRPr sz="1200">
                <a:solidFill>
                  <a:schemeClr val="tx1"/>
                </a:solidFill>
              </a:defRPr>
            </a:lvl1pPr>
          </a:lstStyle>
          <a:p>
            <a:fld id="{AE07935B-74BE-4325-8AA2-CB9BBE0FD5EB}" type="datetimeFigureOut">
              <a:rPr lang="en-GB"/>
              <a:pPr/>
              <a:t>02/05/2012</a:t>
            </a:fld>
            <a:endParaRPr lang="en-GB"/>
          </a:p>
        </p:txBody>
      </p:sp>
      <p:sp>
        <p:nvSpPr>
          <p:cNvPr id="7172" name="Rectangle 4"/>
          <p:cNvSpPr>
            <a:spLocks noGrp="1" noChangeArrowheads="1"/>
          </p:cNvSpPr>
          <p:nvPr>
            <p:ph type="ftr" sz="quarter" idx="2"/>
          </p:nvPr>
        </p:nvSpPr>
        <p:spPr bwMode="auto">
          <a:xfrm>
            <a:off x="0" y="9340850"/>
            <a:ext cx="2887663" cy="490538"/>
          </a:xfrm>
          <a:prstGeom prst="rect">
            <a:avLst/>
          </a:prstGeom>
          <a:noFill/>
          <a:ln>
            <a:noFill/>
          </a:ln>
          <a:effectLst/>
          <a:extLst/>
        </p:spPr>
        <p:txBody>
          <a:bodyPr vert="horz" wrap="square" lIns="90642" tIns="45321" rIns="90642" bIns="45321" numCol="1" anchor="b" anchorCtr="0" compatLnSpc="1">
            <a:prstTxWarp prst="textNoShape">
              <a:avLst/>
            </a:prstTxWarp>
          </a:bodyPr>
          <a:lstStyle>
            <a:lvl1pPr algn="l" defTabSz="906463">
              <a:defRPr sz="1200">
                <a:solidFill>
                  <a:schemeClr val="tx1"/>
                </a:solidFill>
              </a:defRPr>
            </a:lvl1pPr>
          </a:lstStyle>
          <a:p>
            <a:endParaRPr lang="en-GB"/>
          </a:p>
        </p:txBody>
      </p:sp>
      <p:sp>
        <p:nvSpPr>
          <p:cNvPr id="7173" name="Rectangle 5"/>
          <p:cNvSpPr>
            <a:spLocks noGrp="1" noChangeArrowheads="1"/>
          </p:cNvSpPr>
          <p:nvPr>
            <p:ph type="sldNum" sz="quarter" idx="3"/>
          </p:nvPr>
        </p:nvSpPr>
        <p:spPr bwMode="auto">
          <a:xfrm>
            <a:off x="3773488" y="9340850"/>
            <a:ext cx="2887662" cy="490538"/>
          </a:xfrm>
          <a:prstGeom prst="rect">
            <a:avLst/>
          </a:prstGeom>
          <a:noFill/>
          <a:ln>
            <a:noFill/>
          </a:ln>
          <a:effectLst/>
          <a:extLst/>
        </p:spPr>
        <p:txBody>
          <a:bodyPr vert="horz" wrap="square" lIns="90642" tIns="45321" rIns="90642" bIns="45321" numCol="1" anchor="b" anchorCtr="0" compatLnSpc="1">
            <a:prstTxWarp prst="textNoShape">
              <a:avLst/>
            </a:prstTxWarp>
          </a:bodyPr>
          <a:lstStyle>
            <a:lvl1pPr algn="r" defTabSz="906463" eaLnBrk="1" hangingPunct="1">
              <a:defRPr sz="1200">
                <a:solidFill>
                  <a:schemeClr val="tx1"/>
                </a:solidFill>
                <a:cs typeface="+mn-cs"/>
              </a:defRPr>
            </a:lvl1pPr>
          </a:lstStyle>
          <a:p>
            <a:pPr>
              <a:defRPr/>
            </a:pPr>
            <a:fld id="{AC979E27-5103-4BFA-8C59-4DA69360B619}" type="slidenum">
              <a:rPr lang="en-GB"/>
              <a:pPr>
                <a:defRPr/>
              </a:pPr>
              <a:t>‹#›</a:t>
            </a:fld>
            <a:endParaRPr lang="en-GB"/>
          </a:p>
        </p:txBody>
      </p:sp>
    </p:spTree>
    <p:extLst>
      <p:ext uri="{BB962C8B-B14F-4D97-AF65-F5344CB8AC3E}">
        <p14:creationId xmlns:p14="http://schemas.microsoft.com/office/powerpoint/2010/main" val="33718142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887663" cy="490538"/>
          </a:xfrm>
          <a:prstGeom prst="rect">
            <a:avLst/>
          </a:prstGeom>
          <a:noFill/>
          <a:ln>
            <a:noFill/>
          </a:ln>
          <a:effectLst/>
          <a:extLst/>
        </p:spPr>
        <p:txBody>
          <a:bodyPr vert="horz" wrap="square" lIns="90642" tIns="45321" rIns="90642" bIns="45321" numCol="1" anchor="t" anchorCtr="0" compatLnSpc="1">
            <a:prstTxWarp prst="textNoShape">
              <a:avLst/>
            </a:prstTxWarp>
          </a:bodyPr>
          <a:lstStyle>
            <a:lvl1pPr algn="l" defTabSz="906463">
              <a:defRPr sz="1200">
                <a:solidFill>
                  <a:schemeClr val="tx1"/>
                </a:solidFill>
              </a:defRPr>
            </a:lvl1pPr>
          </a:lstStyle>
          <a:p>
            <a:r>
              <a:rPr lang="en-GB"/>
              <a:t>ESF Regulation 2014-20</a:t>
            </a:r>
          </a:p>
        </p:txBody>
      </p:sp>
      <p:sp>
        <p:nvSpPr>
          <p:cNvPr id="6147" name="Rectangle 3"/>
          <p:cNvSpPr>
            <a:spLocks noGrp="1" noChangeArrowheads="1"/>
          </p:cNvSpPr>
          <p:nvPr>
            <p:ph type="dt" idx="1"/>
          </p:nvPr>
        </p:nvSpPr>
        <p:spPr bwMode="auto">
          <a:xfrm>
            <a:off x="3773488" y="0"/>
            <a:ext cx="2887662" cy="490538"/>
          </a:xfrm>
          <a:prstGeom prst="rect">
            <a:avLst/>
          </a:prstGeom>
          <a:noFill/>
          <a:ln>
            <a:noFill/>
          </a:ln>
          <a:effectLst/>
          <a:extLst/>
        </p:spPr>
        <p:txBody>
          <a:bodyPr vert="horz" wrap="square" lIns="90642" tIns="45321" rIns="90642" bIns="45321" numCol="1" anchor="t" anchorCtr="0" compatLnSpc="1">
            <a:prstTxWarp prst="textNoShape">
              <a:avLst/>
            </a:prstTxWarp>
          </a:bodyPr>
          <a:lstStyle>
            <a:lvl1pPr algn="r" defTabSz="906463">
              <a:defRPr sz="1200">
                <a:solidFill>
                  <a:schemeClr val="tx1"/>
                </a:solidFill>
              </a:defRPr>
            </a:lvl1pPr>
          </a:lstStyle>
          <a:p>
            <a:fld id="{2D75F99C-92F2-4125-A56C-A0B119F201C8}" type="datetimeFigureOut">
              <a:rPr lang="en-GB"/>
              <a:pPr/>
              <a:t>02/05/2012</a:t>
            </a:fld>
            <a:endParaRPr lang="en-GB"/>
          </a:p>
        </p:txBody>
      </p:sp>
      <p:sp>
        <p:nvSpPr>
          <p:cNvPr id="19460" name="Rectangle 4"/>
          <p:cNvSpPr>
            <a:spLocks noGrp="1" noRot="1" noChangeAspect="1" noChangeArrowheads="1" noTextEdit="1"/>
          </p:cNvSpPr>
          <p:nvPr>
            <p:ph type="sldImg" idx="2"/>
          </p:nvPr>
        </p:nvSpPr>
        <p:spPr bwMode="auto">
          <a:xfrm>
            <a:off x="874713" y="736600"/>
            <a:ext cx="4916487" cy="36877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666750" y="4670425"/>
            <a:ext cx="5329238" cy="4425950"/>
          </a:xfrm>
          <a:prstGeom prst="rect">
            <a:avLst/>
          </a:prstGeom>
          <a:noFill/>
          <a:ln>
            <a:noFill/>
          </a:ln>
          <a:effectLst/>
          <a:extLst/>
        </p:spPr>
        <p:txBody>
          <a:bodyPr vert="horz" wrap="square" lIns="90642" tIns="45321" rIns="90642" bIns="45321"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150" name="Rectangle 6"/>
          <p:cNvSpPr>
            <a:spLocks noGrp="1" noChangeArrowheads="1"/>
          </p:cNvSpPr>
          <p:nvPr>
            <p:ph type="ftr" sz="quarter" idx="4"/>
          </p:nvPr>
        </p:nvSpPr>
        <p:spPr bwMode="auto">
          <a:xfrm>
            <a:off x="0" y="9340850"/>
            <a:ext cx="2887663" cy="490538"/>
          </a:xfrm>
          <a:prstGeom prst="rect">
            <a:avLst/>
          </a:prstGeom>
          <a:noFill/>
          <a:ln>
            <a:noFill/>
          </a:ln>
          <a:effectLst/>
          <a:extLst/>
        </p:spPr>
        <p:txBody>
          <a:bodyPr vert="horz" wrap="square" lIns="90642" tIns="45321" rIns="90642" bIns="45321" numCol="1" anchor="b" anchorCtr="0" compatLnSpc="1">
            <a:prstTxWarp prst="textNoShape">
              <a:avLst/>
            </a:prstTxWarp>
          </a:bodyPr>
          <a:lstStyle>
            <a:lvl1pPr algn="l" defTabSz="906463">
              <a:defRPr sz="1200">
                <a:solidFill>
                  <a:schemeClr val="tx1"/>
                </a:solidFill>
              </a:defRPr>
            </a:lvl1pPr>
          </a:lstStyle>
          <a:p>
            <a:endParaRPr lang="en-GB"/>
          </a:p>
        </p:txBody>
      </p:sp>
      <p:sp>
        <p:nvSpPr>
          <p:cNvPr id="6151" name="Rectangle 7"/>
          <p:cNvSpPr>
            <a:spLocks noGrp="1" noChangeArrowheads="1"/>
          </p:cNvSpPr>
          <p:nvPr>
            <p:ph type="sldNum" sz="quarter" idx="5"/>
          </p:nvPr>
        </p:nvSpPr>
        <p:spPr bwMode="auto">
          <a:xfrm>
            <a:off x="3773488" y="9340850"/>
            <a:ext cx="2887662" cy="490538"/>
          </a:xfrm>
          <a:prstGeom prst="rect">
            <a:avLst/>
          </a:prstGeom>
          <a:noFill/>
          <a:ln>
            <a:noFill/>
          </a:ln>
          <a:effectLst/>
          <a:extLst/>
        </p:spPr>
        <p:txBody>
          <a:bodyPr vert="horz" wrap="square" lIns="90642" tIns="45321" rIns="90642" bIns="45321" numCol="1" anchor="b" anchorCtr="0" compatLnSpc="1">
            <a:prstTxWarp prst="textNoShape">
              <a:avLst/>
            </a:prstTxWarp>
          </a:bodyPr>
          <a:lstStyle>
            <a:lvl1pPr algn="r" defTabSz="906463" eaLnBrk="1" hangingPunct="1">
              <a:defRPr sz="1200">
                <a:solidFill>
                  <a:schemeClr val="tx1"/>
                </a:solidFill>
                <a:cs typeface="+mn-cs"/>
              </a:defRPr>
            </a:lvl1pPr>
          </a:lstStyle>
          <a:p>
            <a:pPr>
              <a:defRPr/>
            </a:pPr>
            <a:fld id="{5566F396-4B0D-4505-92F2-D8E9AB03F95B}" type="slidenum">
              <a:rPr lang="en-GB"/>
              <a:pPr>
                <a:defRPr/>
              </a:pPr>
              <a:t>‹#›</a:t>
            </a:fld>
            <a:endParaRPr lang="en-GB"/>
          </a:p>
        </p:txBody>
      </p:sp>
    </p:spTree>
    <p:extLst>
      <p:ext uri="{BB962C8B-B14F-4D97-AF65-F5344CB8AC3E}">
        <p14:creationId xmlns:p14="http://schemas.microsoft.com/office/powerpoint/2010/main" val="2477981886"/>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hdr" sz="quarter"/>
          </p:nvPr>
        </p:nvSpPr>
        <p:spPr>
          <a:ln/>
        </p:spPr>
        <p:txBody>
          <a:bodyPr/>
          <a:lstStyle/>
          <a:p>
            <a:r>
              <a:rPr lang="en-GB"/>
              <a:t>ESF Regulation 2014-20</a:t>
            </a:r>
          </a:p>
        </p:txBody>
      </p:sp>
      <p:sp>
        <p:nvSpPr>
          <p:cNvPr id="6" name="Rectangle 7"/>
          <p:cNvSpPr>
            <a:spLocks noGrp="1" noChangeArrowheads="1"/>
          </p:cNvSpPr>
          <p:nvPr>
            <p:ph type="sldNum" sz="quarter" idx="5"/>
          </p:nvPr>
        </p:nvSpPr>
        <p:spPr>
          <a:ln/>
        </p:spPr>
        <p:txBody>
          <a:bodyPr/>
          <a:lstStyle/>
          <a:p>
            <a:pPr>
              <a:defRPr/>
            </a:pPr>
            <a:fld id="{7B3896E9-DC4A-4CDA-BA03-900B522CD937}" type="slidenum">
              <a:rPr lang="en-GB"/>
              <a:pPr>
                <a:defRPr/>
              </a:pPr>
              <a:t>1</a:t>
            </a:fld>
            <a:endParaRPr lang="en-GB"/>
          </a:p>
        </p:txBody>
      </p:sp>
      <p:sp>
        <p:nvSpPr>
          <p:cNvPr id="47106" name="Rectangle 7"/>
          <p:cNvSpPr txBox="1">
            <a:spLocks noGrp="1" noChangeArrowheads="1"/>
          </p:cNvSpPr>
          <p:nvPr/>
        </p:nvSpPr>
        <p:spPr bwMode="auto">
          <a:xfrm>
            <a:off x="3773488" y="9340850"/>
            <a:ext cx="2887662" cy="490538"/>
          </a:xfrm>
          <a:prstGeom prst="rect">
            <a:avLst/>
          </a:prstGeom>
          <a:noFill/>
          <a:extLst/>
        </p:spPr>
        <p:txBody>
          <a:bodyPr lIns="90642" tIns="45321" rIns="90642" bIns="45321" anchor="b"/>
          <a:lstStyle>
            <a:lvl1pPr defTabSz="906463" eaLnBrk="0" hangingPunct="0">
              <a:defRPr>
                <a:solidFill>
                  <a:schemeClr val="tx1"/>
                </a:solidFill>
                <a:latin typeface="Arial" charset="0"/>
              </a:defRPr>
            </a:lvl1pPr>
            <a:lvl2pPr marL="742950" indent="-285750" defTabSz="906463" eaLnBrk="0" hangingPunct="0">
              <a:defRPr>
                <a:solidFill>
                  <a:schemeClr val="tx1"/>
                </a:solidFill>
                <a:latin typeface="Arial" charset="0"/>
              </a:defRPr>
            </a:lvl2pPr>
            <a:lvl3pPr marL="1143000" indent="-228600" defTabSz="906463" eaLnBrk="0" hangingPunct="0">
              <a:defRPr>
                <a:solidFill>
                  <a:schemeClr val="tx1"/>
                </a:solidFill>
                <a:latin typeface="Arial" charset="0"/>
              </a:defRPr>
            </a:lvl3pPr>
            <a:lvl4pPr marL="1600200" indent="-228600" defTabSz="906463" eaLnBrk="0" hangingPunct="0">
              <a:defRPr>
                <a:solidFill>
                  <a:schemeClr val="tx1"/>
                </a:solidFill>
                <a:latin typeface="Arial" charset="0"/>
              </a:defRPr>
            </a:lvl4pPr>
            <a:lvl5pPr marL="2057400" indent="-228600" defTabSz="906463" eaLnBrk="0" hangingPunct="0">
              <a:defRPr>
                <a:solidFill>
                  <a:schemeClr val="tx1"/>
                </a:solidFill>
                <a:latin typeface="Arial" charset="0"/>
              </a:defRPr>
            </a:lvl5pPr>
            <a:lvl6pPr marL="2514600" indent="-228600" defTabSz="906463" eaLnBrk="0" fontAlgn="base" hangingPunct="0">
              <a:spcBef>
                <a:spcPct val="0"/>
              </a:spcBef>
              <a:spcAft>
                <a:spcPct val="0"/>
              </a:spcAft>
              <a:defRPr>
                <a:solidFill>
                  <a:schemeClr val="tx1"/>
                </a:solidFill>
                <a:latin typeface="Arial" charset="0"/>
              </a:defRPr>
            </a:lvl6pPr>
            <a:lvl7pPr marL="2971800" indent="-228600" defTabSz="906463" eaLnBrk="0" fontAlgn="base" hangingPunct="0">
              <a:spcBef>
                <a:spcPct val="0"/>
              </a:spcBef>
              <a:spcAft>
                <a:spcPct val="0"/>
              </a:spcAft>
              <a:defRPr>
                <a:solidFill>
                  <a:schemeClr val="tx1"/>
                </a:solidFill>
                <a:latin typeface="Arial" charset="0"/>
              </a:defRPr>
            </a:lvl7pPr>
            <a:lvl8pPr marL="3429000" indent="-228600" defTabSz="906463" eaLnBrk="0" fontAlgn="base" hangingPunct="0">
              <a:spcBef>
                <a:spcPct val="0"/>
              </a:spcBef>
              <a:spcAft>
                <a:spcPct val="0"/>
              </a:spcAft>
              <a:defRPr>
                <a:solidFill>
                  <a:schemeClr val="tx1"/>
                </a:solidFill>
                <a:latin typeface="Arial" charset="0"/>
              </a:defRPr>
            </a:lvl8pPr>
            <a:lvl9pPr marL="3886200" indent="-228600" defTabSz="906463" eaLnBrk="0" fontAlgn="base" hangingPunct="0">
              <a:spcBef>
                <a:spcPct val="0"/>
              </a:spcBef>
              <a:spcAft>
                <a:spcPct val="0"/>
              </a:spcAft>
              <a:defRPr>
                <a:solidFill>
                  <a:schemeClr val="tx1"/>
                </a:solidFill>
                <a:latin typeface="Arial" charset="0"/>
              </a:defRPr>
            </a:lvl9pPr>
          </a:lstStyle>
          <a:p>
            <a:pPr algn="r" eaLnBrk="1" hangingPunct="1">
              <a:defRPr/>
            </a:pPr>
            <a:fld id="{3E4FB5F3-34E3-427E-82A4-2D00433464E7}" type="slidenum">
              <a:rPr lang="en-GB" sz="1200" smtClean="0">
                <a:cs typeface="+mn-cs"/>
              </a:rPr>
              <a:pPr algn="r" eaLnBrk="1" hangingPunct="1">
                <a:defRPr/>
              </a:pPr>
              <a:t>1</a:t>
            </a:fld>
            <a:endParaRPr lang="en-GB" sz="1200" smtClean="0">
              <a:cs typeface="+mn-cs"/>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BE"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r>
              <a:rPr lang="en-GB" smtClean="0"/>
              <a:t>ESF Regulation 2014-20</a:t>
            </a:r>
            <a:endParaRPr lang="en-GB"/>
          </a:p>
        </p:txBody>
      </p:sp>
      <p:sp>
        <p:nvSpPr>
          <p:cNvPr id="5" name="Slide Number Placeholder 4"/>
          <p:cNvSpPr>
            <a:spLocks noGrp="1"/>
          </p:cNvSpPr>
          <p:nvPr>
            <p:ph type="sldNum" sz="quarter" idx="11"/>
          </p:nvPr>
        </p:nvSpPr>
        <p:spPr/>
        <p:txBody>
          <a:bodyPr/>
          <a:lstStyle/>
          <a:p>
            <a:pPr>
              <a:defRPr/>
            </a:pPr>
            <a:fld id="{5566F396-4B0D-4505-92F2-D8E9AB03F95B}" type="slidenum">
              <a:rPr lang="en-GB" smtClean="0"/>
              <a:pPr>
                <a:defRPr/>
              </a:pPr>
              <a:t>10</a:t>
            </a:fld>
            <a:endParaRPr lang="en-GB"/>
          </a:p>
        </p:txBody>
      </p:sp>
    </p:spTree>
    <p:extLst>
      <p:ext uri="{BB962C8B-B14F-4D97-AF65-F5344CB8AC3E}">
        <p14:creationId xmlns:p14="http://schemas.microsoft.com/office/powerpoint/2010/main" val="30727353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900" b="1" dirty="0" smtClean="0">
                <a:latin typeface="Arial" pitchFamily="34" charset="0"/>
                <a:cs typeface="Arial" pitchFamily="34" charset="0"/>
              </a:rPr>
              <a:t>Europe 2020 headline target</a:t>
            </a:r>
            <a:r>
              <a:rPr lang="en-GB" sz="900" dirty="0" smtClean="0">
                <a:latin typeface="Arial" pitchFamily="34" charset="0"/>
                <a:cs typeface="Arial" pitchFamily="34" charset="0"/>
              </a:rPr>
              <a:t>: ‘Promoting social inclusion, in particular through the reduction of poverty, by aiming to lift at least 20 million people out of the risk of poverty &amp; exclusion’</a:t>
            </a:r>
          </a:p>
          <a:p>
            <a:r>
              <a:rPr lang="en-GB" sz="900" b="1" dirty="0" smtClean="0">
                <a:latin typeface="Arial" pitchFamily="34" charset="0"/>
                <a:cs typeface="Arial" pitchFamily="34" charset="0"/>
              </a:rPr>
              <a:t>State of play</a:t>
            </a:r>
            <a:r>
              <a:rPr lang="en-GB" sz="900" dirty="0" smtClean="0">
                <a:latin typeface="Arial" pitchFamily="34" charset="0"/>
                <a:cs typeface="Arial" pitchFamily="34" charset="0"/>
              </a:rPr>
              <a:t>: The EU target will not be reached based on current national targets. According to a first preliminary estimation of the cumulative ambition around 12 million people would be lifted out of poverty &amp; social exclusion by 2020. If spill over effects of strategies focusing on combating child poverty or reducing long-term unemployment are taken into account, this number can be increased by 25%. However, this would still fall short by at least 5 million or 25% of the EU headline target.</a:t>
            </a:r>
          </a:p>
          <a:p>
            <a:r>
              <a:rPr lang="en-GB" sz="900" b="1" dirty="0" smtClean="0">
                <a:latin typeface="Arial" pitchFamily="34" charset="0"/>
                <a:cs typeface="Arial" pitchFamily="34" charset="0"/>
              </a:rPr>
              <a:t>Key actions for the ESF:</a:t>
            </a:r>
          </a:p>
          <a:p>
            <a:r>
              <a:rPr lang="en-GB" sz="900" b="1" i="1" dirty="0" smtClean="0">
                <a:latin typeface="Arial" pitchFamily="34" charset="0"/>
                <a:cs typeface="Arial" pitchFamily="34" charset="0"/>
              </a:rPr>
              <a:t>Active inclusion</a:t>
            </a:r>
            <a:r>
              <a:rPr lang="en-GB" sz="900" dirty="0" smtClean="0">
                <a:latin typeface="Arial" pitchFamily="34" charset="0"/>
                <a:cs typeface="Arial" pitchFamily="34" charset="0"/>
              </a:rPr>
              <a:t>:</a:t>
            </a:r>
          </a:p>
          <a:p>
            <a:pPr marL="171450" indent="-171450">
              <a:buFont typeface="Arial" pitchFamily="34" charset="0"/>
              <a:buChar char="•"/>
            </a:pPr>
            <a:r>
              <a:rPr lang="en-GB" sz="900" dirty="0" smtClean="0">
                <a:latin typeface="Arial" pitchFamily="34" charset="0"/>
                <a:cs typeface="Arial" pitchFamily="34" charset="0"/>
              </a:rPr>
              <a:t>integrated pathways combining employability measures &amp; access to services</a:t>
            </a:r>
          </a:p>
          <a:p>
            <a:pPr marL="171450" indent="-171450">
              <a:buFont typeface="Arial" pitchFamily="34" charset="0"/>
              <a:buChar char="•"/>
            </a:pPr>
            <a:r>
              <a:rPr lang="en-GB" sz="900" dirty="0" smtClean="0">
                <a:latin typeface="Arial" pitchFamily="34" charset="0"/>
                <a:cs typeface="Arial" pitchFamily="34" charset="0"/>
              </a:rPr>
              <a:t>modernisation of social protection systems</a:t>
            </a:r>
          </a:p>
          <a:p>
            <a:r>
              <a:rPr lang="en-GB" sz="900" b="1" i="1" dirty="0" smtClean="0">
                <a:latin typeface="Arial" pitchFamily="34" charset="0"/>
                <a:cs typeface="Arial" pitchFamily="34" charset="0"/>
              </a:rPr>
              <a:t>Integration of marginalised communities such </a:t>
            </a:r>
            <a:r>
              <a:rPr lang="en-GB" sz="900" b="1" dirty="0" smtClean="0">
                <a:latin typeface="Arial" pitchFamily="34" charset="0"/>
                <a:cs typeface="Arial" pitchFamily="34" charset="0"/>
              </a:rPr>
              <a:t>as the Roma</a:t>
            </a:r>
            <a:r>
              <a:rPr lang="en-GB" sz="900" dirty="0" smtClean="0">
                <a:latin typeface="Arial" pitchFamily="34" charset="0"/>
                <a:cs typeface="Arial" pitchFamily="34" charset="0"/>
              </a:rPr>
              <a:t>:</a:t>
            </a:r>
          </a:p>
          <a:p>
            <a:pPr marL="171450" indent="-171450">
              <a:buFont typeface="Arial" pitchFamily="34" charset="0"/>
              <a:buChar char="•"/>
            </a:pPr>
            <a:r>
              <a:rPr lang="en-GB" sz="900" dirty="0" smtClean="0">
                <a:latin typeface="Arial" pitchFamily="34" charset="0"/>
                <a:cs typeface="Arial" pitchFamily="34" charset="0"/>
              </a:rPr>
              <a:t>integrated pathways to the labour market</a:t>
            </a:r>
          </a:p>
          <a:p>
            <a:pPr marL="171450" indent="-171450">
              <a:buFont typeface="Arial" pitchFamily="34" charset="0"/>
              <a:buChar char="•"/>
            </a:pPr>
            <a:r>
              <a:rPr lang="en-GB" sz="900" dirty="0" smtClean="0">
                <a:latin typeface="Arial" pitchFamily="34" charset="0"/>
                <a:cs typeface="Arial" pitchFamily="34" charset="0"/>
              </a:rPr>
              <a:t>access to services, in particular social care, social assistance services &amp; healthcare</a:t>
            </a:r>
          </a:p>
          <a:p>
            <a:pPr marL="171450" indent="-171450">
              <a:buFont typeface="Arial" pitchFamily="34" charset="0"/>
              <a:buChar char="•"/>
            </a:pPr>
            <a:r>
              <a:rPr lang="en-GB" sz="900" dirty="0" smtClean="0">
                <a:latin typeface="Arial" pitchFamily="34" charset="0"/>
                <a:cs typeface="Arial" pitchFamily="34" charset="0"/>
              </a:rPr>
              <a:t>desegregation in education, early-childhood education, early school-leaving &amp; transitions from school to employment</a:t>
            </a:r>
          </a:p>
          <a:p>
            <a:pPr marL="171450" indent="-171450">
              <a:buFont typeface="Arial" pitchFamily="34" charset="0"/>
              <a:buChar char="•"/>
            </a:pPr>
            <a:r>
              <a:rPr lang="en-GB" sz="900" dirty="0" smtClean="0">
                <a:latin typeface="Arial" pitchFamily="34" charset="0"/>
                <a:cs typeface="Arial" pitchFamily="34" charset="0"/>
              </a:rPr>
              <a:t>measures to overcome prejudices &amp; discrimination against </a:t>
            </a:r>
            <a:r>
              <a:rPr lang="en-GB" sz="900" b="1" dirty="0" smtClean="0">
                <a:latin typeface="Arial" pitchFamily="34" charset="0"/>
                <a:cs typeface="Arial" pitchFamily="34" charset="0"/>
              </a:rPr>
              <a:t>Roma</a:t>
            </a:r>
            <a:r>
              <a:rPr lang="en-GB" sz="900" dirty="0" smtClean="0">
                <a:latin typeface="Arial" pitchFamily="34" charset="0"/>
                <a:cs typeface="Arial" pitchFamily="34" charset="0"/>
              </a:rPr>
              <a:t>.</a:t>
            </a:r>
          </a:p>
          <a:p>
            <a:r>
              <a:rPr lang="en-GB" sz="900" b="1" i="1" dirty="0">
                <a:latin typeface="Arial" pitchFamily="34" charset="0"/>
                <a:cs typeface="Arial" pitchFamily="34" charset="0"/>
              </a:rPr>
              <a:t>Combating discrimination </a:t>
            </a:r>
            <a:r>
              <a:rPr lang="en-GB" sz="900" dirty="0" smtClean="0">
                <a:latin typeface="Arial" pitchFamily="34" charset="0"/>
                <a:cs typeface="Arial" pitchFamily="34" charset="0"/>
              </a:rPr>
              <a:t>:</a:t>
            </a:r>
            <a:endParaRPr lang="en-GB" sz="900" dirty="0">
              <a:latin typeface="Arial" pitchFamily="34" charset="0"/>
              <a:cs typeface="Arial" pitchFamily="34" charset="0"/>
            </a:endParaRPr>
          </a:p>
          <a:p>
            <a:pPr marL="171450" indent="-171450">
              <a:buFont typeface="Arial" pitchFamily="34" charset="0"/>
              <a:buChar char="•"/>
            </a:pPr>
            <a:r>
              <a:rPr lang="en-GB" sz="900" dirty="0" smtClean="0">
                <a:latin typeface="Arial" pitchFamily="34" charset="0"/>
                <a:cs typeface="Arial" pitchFamily="34" charset="0"/>
              </a:rPr>
              <a:t>awareness-raising &amp; engagement </a:t>
            </a:r>
            <a:r>
              <a:rPr lang="en-GB" sz="900" dirty="0">
                <a:latin typeface="Arial" pitchFamily="34" charset="0"/>
                <a:cs typeface="Arial" pitchFamily="34" charset="0"/>
              </a:rPr>
              <a:t>with local </a:t>
            </a:r>
            <a:r>
              <a:rPr lang="en-GB" sz="900" dirty="0" smtClean="0">
                <a:latin typeface="Arial" pitchFamily="34" charset="0"/>
                <a:cs typeface="Arial" pitchFamily="34" charset="0"/>
              </a:rPr>
              <a:t>communities &amp; enterprises;</a:t>
            </a:r>
            <a:endParaRPr lang="en-GB" sz="900" dirty="0">
              <a:latin typeface="Arial" pitchFamily="34" charset="0"/>
              <a:cs typeface="Arial" pitchFamily="34" charset="0"/>
            </a:endParaRPr>
          </a:p>
          <a:p>
            <a:pPr marL="171450" indent="-171450">
              <a:buFont typeface="Arial" pitchFamily="34" charset="0"/>
              <a:buChar char="•"/>
            </a:pPr>
            <a:r>
              <a:rPr lang="en-GB" sz="900" dirty="0" smtClean="0">
                <a:latin typeface="Arial" pitchFamily="34" charset="0"/>
                <a:cs typeface="Arial" pitchFamily="34" charset="0"/>
              </a:rPr>
              <a:t>specific </a:t>
            </a:r>
            <a:r>
              <a:rPr lang="en-GB" sz="900" dirty="0">
                <a:latin typeface="Arial" pitchFamily="34" charset="0"/>
                <a:cs typeface="Arial" pitchFamily="34" charset="0"/>
              </a:rPr>
              <a:t>actions targeting people at risk of </a:t>
            </a:r>
            <a:r>
              <a:rPr lang="en-GB" sz="900" dirty="0" smtClean="0">
                <a:latin typeface="Arial" pitchFamily="34" charset="0"/>
                <a:cs typeface="Arial" pitchFamily="34" charset="0"/>
              </a:rPr>
              <a:t>discrimination &amp; people </a:t>
            </a:r>
            <a:r>
              <a:rPr lang="en-GB" sz="900" dirty="0">
                <a:latin typeface="Arial" pitchFamily="34" charset="0"/>
                <a:cs typeface="Arial" pitchFamily="34" charset="0"/>
              </a:rPr>
              <a:t>with </a:t>
            </a:r>
            <a:r>
              <a:rPr lang="en-GB" sz="900" dirty="0" smtClean="0">
                <a:latin typeface="Arial" pitchFamily="34" charset="0"/>
                <a:cs typeface="Arial" pitchFamily="34" charset="0"/>
              </a:rPr>
              <a:t>disabilities;</a:t>
            </a:r>
            <a:endParaRPr lang="en-GB" sz="900" dirty="0">
              <a:latin typeface="Arial" pitchFamily="34" charset="0"/>
              <a:cs typeface="Arial" pitchFamily="34" charset="0"/>
            </a:endParaRPr>
          </a:p>
          <a:p>
            <a:r>
              <a:rPr lang="en-GB" sz="900" b="1" i="1" dirty="0" smtClean="0">
                <a:latin typeface="Arial" pitchFamily="34" charset="0"/>
                <a:cs typeface="Arial" pitchFamily="34" charset="0"/>
              </a:rPr>
              <a:t>Access </a:t>
            </a:r>
            <a:r>
              <a:rPr lang="en-GB" sz="900" b="1" i="1" dirty="0">
                <a:latin typeface="Arial" pitchFamily="34" charset="0"/>
                <a:cs typeface="Arial" pitchFamily="34" charset="0"/>
              </a:rPr>
              <a:t>to affordable, </a:t>
            </a:r>
            <a:r>
              <a:rPr lang="en-GB" sz="900" b="1" i="1" dirty="0" smtClean="0">
                <a:latin typeface="Arial" pitchFamily="34" charset="0"/>
                <a:cs typeface="Arial" pitchFamily="34" charset="0"/>
              </a:rPr>
              <a:t>sustainable &amp; high-quality services</a:t>
            </a:r>
            <a:r>
              <a:rPr lang="en-GB" sz="900" dirty="0" smtClean="0">
                <a:latin typeface="Arial" pitchFamily="34" charset="0"/>
                <a:cs typeface="Arial" pitchFamily="34" charset="0"/>
              </a:rPr>
              <a:t>:</a:t>
            </a:r>
            <a:endParaRPr lang="en-GB" sz="900" dirty="0">
              <a:latin typeface="Arial" pitchFamily="34" charset="0"/>
              <a:cs typeface="Arial" pitchFamily="34" charset="0"/>
            </a:endParaRPr>
          </a:p>
          <a:p>
            <a:pPr marL="171450" indent="-171450">
              <a:buFont typeface="Arial" pitchFamily="34" charset="0"/>
              <a:buChar char="•"/>
            </a:pPr>
            <a:r>
              <a:rPr lang="en-GB" sz="900" dirty="0" smtClean="0">
                <a:latin typeface="Arial" pitchFamily="34" charset="0"/>
                <a:cs typeface="Arial" pitchFamily="34" charset="0"/>
              </a:rPr>
              <a:t>healthcare, employment &amp; training, homeless</a:t>
            </a:r>
            <a:r>
              <a:rPr lang="en-GB" sz="900" dirty="0">
                <a:latin typeface="Arial" pitchFamily="34" charset="0"/>
                <a:cs typeface="Arial" pitchFamily="34" charset="0"/>
              </a:rPr>
              <a:t>, out of school care</a:t>
            </a:r>
            <a:r>
              <a:rPr lang="en-GB" sz="900" dirty="0" smtClean="0">
                <a:latin typeface="Arial" pitchFamily="34" charset="0"/>
                <a:cs typeface="Arial" pitchFamily="34" charset="0"/>
              </a:rPr>
              <a:t>, childcare &amp; long-term </a:t>
            </a:r>
            <a:r>
              <a:rPr lang="en-GB" sz="900" dirty="0">
                <a:latin typeface="Arial" pitchFamily="34" charset="0"/>
                <a:cs typeface="Arial" pitchFamily="34" charset="0"/>
              </a:rPr>
              <a:t>care </a:t>
            </a:r>
            <a:r>
              <a:rPr lang="en-GB" sz="900" dirty="0" smtClean="0">
                <a:latin typeface="Arial" pitchFamily="34" charset="0"/>
                <a:cs typeface="Arial" pitchFamily="34" charset="0"/>
              </a:rPr>
              <a:t>services, early-childhood education &amp; care, e-services, community-based care.</a:t>
            </a:r>
            <a:endParaRPr lang="en-GB" sz="900" dirty="0">
              <a:latin typeface="Arial" pitchFamily="34" charset="0"/>
              <a:cs typeface="Arial" pitchFamily="34" charset="0"/>
            </a:endParaRPr>
          </a:p>
          <a:p>
            <a:r>
              <a:rPr lang="en-GB" sz="900" b="1" i="1" dirty="0" smtClean="0">
                <a:latin typeface="Arial" pitchFamily="34" charset="0"/>
                <a:cs typeface="Arial" pitchFamily="34" charset="0"/>
              </a:rPr>
              <a:t>Social economy &amp; social </a:t>
            </a:r>
            <a:r>
              <a:rPr lang="en-GB" sz="900" b="1" i="1" dirty="0">
                <a:latin typeface="Arial" pitchFamily="34" charset="0"/>
                <a:cs typeface="Arial" pitchFamily="34" charset="0"/>
              </a:rPr>
              <a:t>enterprises</a:t>
            </a:r>
            <a:r>
              <a:rPr lang="en-GB" sz="900" dirty="0" smtClean="0">
                <a:latin typeface="Arial" pitchFamily="34" charset="0"/>
                <a:cs typeface="Arial" pitchFamily="34" charset="0"/>
              </a:rPr>
              <a:t>: capacity-building &amp; promotion initiatives</a:t>
            </a:r>
          </a:p>
          <a:p>
            <a:r>
              <a:rPr lang="en-GB" sz="900" b="1" i="1" dirty="0" smtClean="0">
                <a:latin typeface="Arial" pitchFamily="34" charset="0"/>
                <a:cs typeface="Arial" pitchFamily="34" charset="0"/>
              </a:rPr>
              <a:t>Community-led </a:t>
            </a:r>
            <a:r>
              <a:rPr lang="en-GB" sz="900" b="1" i="1" dirty="0">
                <a:latin typeface="Arial" pitchFamily="34" charset="0"/>
                <a:cs typeface="Arial" pitchFamily="34" charset="0"/>
              </a:rPr>
              <a:t>local development strategies</a:t>
            </a:r>
            <a:r>
              <a:rPr lang="en-GB" sz="900" dirty="0" smtClean="0">
                <a:latin typeface="Arial" pitchFamily="34" charset="0"/>
                <a:cs typeface="Arial" pitchFamily="34" charset="0"/>
              </a:rPr>
              <a:t>: preparation</a:t>
            </a:r>
            <a:r>
              <a:rPr lang="en-GB" sz="900" dirty="0">
                <a:latin typeface="Arial" pitchFamily="34" charset="0"/>
                <a:cs typeface="Arial" pitchFamily="34" charset="0"/>
              </a:rPr>
              <a:t>, </a:t>
            </a:r>
            <a:r>
              <a:rPr lang="en-GB" sz="900" dirty="0" smtClean="0">
                <a:latin typeface="Arial" pitchFamily="34" charset="0"/>
                <a:cs typeface="Arial" pitchFamily="34" charset="0"/>
              </a:rPr>
              <a:t>running &amp; animation </a:t>
            </a:r>
            <a:r>
              <a:rPr lang="en-GB" sz="900" dirty="0">
                <a:latin typeface="Arial" pitchFamily="34" charset="0"/>
                <a:cs typeface="Arial" pitchFamily="34" charset="0"/>
              </a:rPr>
              <a:t>of local </a:t>
            </a:r>
            <a:r>
              <a:rPr lang="en-GB" sz="900" dirty="0" smtClean="0">
                <a:latin typeface="Arial" pitchFamily="34" charset="0"/>
                <a:cs typeface="Arial" pitchFamily="34" charset="0"/>
              </a:rPr>
              <a:t>strategies</a:t>
            </a:r>
            <a:r>
              <a:rPr lang="en-GB" sz="900" dirty="0">
                <a:latin typeface="Arial" pitchFamily="34" charset="0"/>
                <a:cs typeface="Arial" pitchFamily="34" charset="0"/>
              </a:rPr>
              <a:t> </a:t>
            </a:r>
            <a:r>
              <a:rPr lang="en-GB" sz="900" dirty="0" smtClean="0">
                <a:latin typeface="Arial" pitchFamily="34" charset="0"/>
                <a:cs typeface="Arial" pitchFamily="34" charset="0"/>
              </a:rPr>
              <a:t>institutional capacity building</a:t>
            </a:r>
            <a:endParaRPr lang="en-GB" sz="900" dirty="0">
              <a:latin typeface="Arial" pitchFamily="34" charset="0"/>
              <a:cs typeface="Arial" pitchFamily="34" charset="0"/>
            </a:endParaRPr>
          </a:p>
        </p:txBody>
      </p:sp>
      <p:sp>
        <p:nvSpPr>
          <p:cNvPr id="4" name="Header Placeholder 3"/>
          <p:cNvSpPr>
            <a:spLocks noGrp="1"/>
          </p:cNvSpPr>
          <p:nvPr>
            <p:ph type="hdr" sz="quarter" idx="10"/>
          </p:nvPr>
        </p:nvSpPr>
        <p:spPr/>
        <p:txBody>
          <a:bodyPr/>
          <a:lstStyle/>
          <a:p>
            <a:r>
              <a:rPr lang="en-GB" smtClean="0"/>
              <a:t>ESF Regulation 2014-20</a:t>
            </a:r>
            <a:endParaRPr lang="en-GB"/>
          </a:p>
        </p:txBody>
      </p:sp>
      <p:sp>
        <p:nvSpPr>
          <p:cNvPr id="5" name="Slide Number Placeholder 4"/>
          <p:cNvSpPr>
            <a:spLocks noGrp="1"/>
          </p:cNvSpPr>
          <p:nvPr>
            <p:ph type="sldNum" sz="quarter" idx="11"/>
          </p:nvPr>
        </p:nvSpPr>
        <p:spPr/>
        <p:txBody>
          <a:bodyPr/>
          <a:lstStyle/>
          <a:p>
            <a:pPr>
              <a:defRPr/>
            </a:pPr>
            <a:fld id="{5566F396-4B0D-4505-92F2-D8E9AB03F95B}" type="slidenum">
              <a:rPr lang="en-GB" smtClean="0"/>
              <a:pPr>
                <a:defRPr/>
              </a:pPr>
              <a:t>11</a:t>
            </a:fld>
            <a:endParaRPr lang="en-GB"/>
          </a:p>
        </p:txBody>
      </p:sp>
    </p:spTree>
    <p:extLst>
      <p:ext uri="{BB962C8B-B14F-4D97-AF65-F5344CB8AC3E}">
        <p14:creationId xmlns:p14="http://schemas.microsoft.com/office/powerpoint/2010/main" val="15101119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GB"/>
              <a:t>ESF Regulation 2014-20</a:t>
            </a:r>
          </a:p>
        </p:txBody>
      </p:sp>
      <p:sp>
        <p:nvSpPr>
          <p:cNvPr id="5" name="Rectangle 7"/>
          <p:cNvSpPr>
            <a:spLocks noGrp="1" noChangeArrowheads="1"/>
          </p:cNvSpPr>
          <p:nvPr>
            <p:ph type="sldNum" sz="quarter" idx="5"/>
          </p:nvPr>
        </p:nvSpPr>
        <p:spPr>
          <a:ln/>
        </p:spPr>
        <p:txBody>
          <a:bodyPr/>
          <a:lstStyle/>
          <a:p>
            <a:pPr>
              <a:defRPr/>
            </a:pPr>
            <a:fld id="{306012FC-AF63-46E1-A7D9-7685BE96D0CF}" type="slidenum">
              <a:rPr lang="en-GB"/>
              <a:pPr>
                <a:defRPr/>
              </a:pPr>
              <a:t>12</a:t>
            </a:fld>
            <a:endParaRPr lang="en-GB"/>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European Regional Development Fund (ERDF), the European Social Fund (ESF), </a:t>
            </a:r>
            <a:r>
              <a:rPr lang="en-GB" dirty="0" smtClean="0"/>
              <a:t>the Cohesion </a:t>
            </a:r>
            <a:r>
              <a:rPr lang="en-GB" dirty="0"/>
              <a:t>Fund (CF), the European Agricultural Fund for Rural Development (EAFRD</a:t>
            </a:r>
            <a:r>
              <a:rPr lang="en-GB" dirty="0" smtClean="0"/>
              <a:t>) &amp; the </a:t>
            </a:r>
            <a:r>
              <a:rPr lang="en-GB" dirty="0"/>
              <a:t>European </a:t>
            </a:r>
            <a:r>
              <a:rPr lang="en-GB" dirty="0" smtClean="0"/>
              <a:t>Maritime &amp; Fisheries </a:t>
            </a:r>
            <a:r>
              <a:rPr lang="en-GB" dirty="0"/>
              <a:t>Fund (EMFF</a:t>
            </a:r>
            <a:r>
              <a:rPr lang="en-GB" dirty="0" smtClean="0"/>
              <a:t>):</a:t>
            </a:r>
          </a:p>
          <a:p>
            <a:pPr marL="171450" indent="-171450">
              <a:buFont typeface="Arial" pitchFamily="34" charset="0"/>
              <a:buChar char="•"/>
            </a:pPr>
            <a:r>
              <a:rPr lang="en-GB" dirty="0" smtClean="0"/>
              <a:t>pursue </a:t>
            </a:r>
            <a:r>
              <a:rPr lang="en-GB" dirty="0"/>
              <a:t>complementary policy </a:t>
            </a:r>
            <a:r>
              <a:rPr lang="en-GB" dirty="0" smtClean="0"/>
              <a:t>objectives and</a:t>
            </a:r>
          </a:p>
          <a:p>
            <a:pPr marL="171450" indent="-171450">
              <a:buFont typeface="Arial" pitchFamily="34" charset="0"/>
              <a:buChar char="•"/>
            </a:pPr>
            <a:r>
              <a:rPr lang="en-GB" dirty="0" smtClean="0"/>
              <a:t>their </a:t>
            </a:r>
            <a:r>
              <a:rPr lang="en-GB" dirty="0"/>
              <a:t>management is shared between the </a:t>
            </a:r>
            <a:r>
              <a:rPr lang="en-GB" dirty="0" smtClean="0"/>
              <a:t>MS &amp; the </a:t>
            </a:r>
            <a:r>
              <a:rPr lang="en-GB" dirty="0"/>
              <a:t>Commission</a:t>
            </a:r>
            <a:r>
              <a:rPr lang="en-GB" dirty="0" smtClean="0"/>
              <a:t>.</a:t>
            </a:r>
          </a:p>
          <a:p>
            <a:pPr marL="171450" indent="-171450">
              <a:buFont typeface="Arial" pitchFamily="34" charset="0"/>
              <a:buChar char="•"/>
            </a:pPr>
            <a:r>
              <a:rPr lang="en-GB" dirty="0" smtClean="0"/>
              <a:t>They are the </a:t>
            </a:r>
            <a:r>
              <a:rPr lang="en-GB" dirty="0"/>
              <a:t>main source of investment at EU level to help </a:t>
            </a:r>
            <a:r>
              <a:rPr lang="en-GB" dirty="0" smtClean="0"/>
              <a:t>MS </a:t>
            </a:r>
            <a:r>
              <a:rPr lang="en-GB" dirty="0"/>
              <a:t>to </a:t>
            </a:r>
            <a:r>
              <a:rPr lang="en-GB" dirty="0" smtClean="0"/>
              <a:t>restore &amp; increase growth &amp; ensure </a:t>
            </a:r>
            <a:r>
              <a:rPr lang="en-GB" dirty="0"/>
              <a:t>a job rich recovery while ensuring sustainable development, in line </a:t>
            </a:r>
            <a:r>
              <a:rPr lang="en-GB" dirty="0" smtClean="0"/>
              <a:t>with Europe </a:t>
            </a:r>
            <a:r>
              <a:rPr lang="en-GB" dirty="0"/>
              <a:t>2020 objectives.</a:t>
            </a:r>
          </a:p>
        </p:txBody>
      </p:sp>
      <p:sp>
        <p:nvSpPr>
          <p:cNvPr id="4" name="Header Placeholder 3"/>
          <p:cNvSpPr>
            <a:spLocks noGrp="1"/>
          </p:cNvSpPr>
          <p:nvPr>
            <p:ph type="hdr" sz="quarter" idx="10"/>
          </p:nvPr>
        </p:nvSpPr>
        <p:spPr/>
        <p:txBody>
          <a:bodyPr/>
          <a:lstStyle/>
          <a:p>
            <a:r>
              <a:rPr lang="en-GB" smtClean="0"/>
              <a:t>ESF Regulation 2014-20</a:t>
            </a:r>
            <a:endParaRPr lang="en-GB"/>
          </a:p>
        </p:txBody>
      </p:sp>
      <p:sp>
        <p:nvSpPr>
          <p:cNvPr id="5" name="Slide Number Placeholder 4"/>
          <p:cNvSpPr>
            <a:spLocks noGrp="1"/>
          </p:cNvSpPr>
          <p:nvPr>
            <p:ph type="sldNum" sz="quarter" idx="11"/>
          </p:nvPr>
        </p:nvSpPr>
        <p:spPr/>
        <p:txBody>
          <a:bodyPr/>
          <a:lstStyle/>
          <a:p>
            <a:pPr>
              <a:defRPr/>
            </a:pPr>
            <a:fld id="{5566F396-4B0D-4505-92F2-D8E9AB03F95B}" type="slidenum">
              <a:rPr lang="en-GB" smtClean="0"/>
              <a:pPr>
                <a:defRPr/>
              </a:pPr>
              <a:t>2</a:t>
            </a:fld>
            <a:endParaRPr lang="en-GB"/>
          </a:p>
        </p:txBody>
      </p:sp>
    </p:spTree>
    <p:extLst>
      <p:ext uri="{BB962C8B-B14F-4D97-AF65-F5344CB8AC3E}">
        <p14:creationId xmlns:p14="http://schemas.microsoft.com/office/powerpoint/2010/main" val="17597797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why the Commission has proposed a Common Provisions Regulation for all </a:t>
            </a:r>
            <a:r>
              <a:rPr lang="en-GB" dirty="0" smtClean="0"/>
              <a:t>five Funds</a:t>
            </a:r>
            <a:r>
              <a:rPr lang="en-GB" dirty="0"/>
              <a:t>. The proposal provides for much closer coordination of the funds to achieve:</a:t>
            </a:r>
          </a:p>
          <a:p>
            <a:pPr marL="171450" indent="-171450">
              <a:buFont typeface="Arial" pitchFamily="34" charset="0"/>
              <a:buChar char="•"/>
            </a:pPr>
            <a:r>
              <a:rPr lang="en-GB" dirty="0" smtClean="0"/>
              <a:t>concentration </a:t>
            </a:r>
            <a:r>
              <a:rPr lang="en-GB" dirty="0"/>
              <a:t>of resources on the objectives of Europe 2020 through a common set </a:t>
            </a:r>
            <a:r>
              <a:rPr lang="en-GB" dirty="0" smtClean="0"/>
              <a:t>of thematic </a:t>
            </a:r>
            <a:r>
              <a:rPr lang="en-GB" dirty="0"/>
              <a:t>objectives to which the funds will contribute;</a:t>
            </a:r>
          </a:p>
          <a:p>
            <a:pPr marL="171450" indent="-171450">
              <a:buFont typeface="Arial" pitchFamily="34" charset="0"/>
              <a:buChar char="•"/>
            </a:pPr>
            <a:r>
              <a:rPr lang="en-GB" dirty="0" smtClean="0"/>
              <a:t>simplification </a:t>
            </a:r>
            <a:r>
              <a:rPr lang="en-GB" dirty="0"/>
              <a:t>through more coherent </a:t>
            </a:r>
            <a:r>
              <a:rPr lang="en-GB" dirty="0" smtClean="0"/>
              <a:t>planning &amp; implementation </a:t>
            </a:r>
            <a:r>
              <a:rPr lang="en-GB" dirty="0"/>
              <a:t>arrangements;</a:t>
            </a:r>
          </a:p>
          <a:p>
            <a:pPr marL="171450" indent="-171450">
              <a:buFont typeface="Arial" pitchFamily="34" charset="0"/>
              <a:buChar char="•"/>
            </a:pPr>
            <a:r>
              <a:rPr lang="en-GB" dirty="0" smtClean="0"/>
              <a:t>a </a:t>
            </a:r>
            <a:r>
              <a:rPr lang="en-GB" dirty="0"/>
              <a:t>reinforced focus on results through a performance </a:t>
            </a:r>
            <a:r>
              <a:rPr lang="en-GB" dirty="0" smtClean="0"/>
              <a:t>framework &amp; reserve</a:t>
            </a:r>
            <a:r>
              <a:rPr lang="en-GB" dirty="0"/>
              <a:t>;</a:t>
            </a:r>
          </a:p>
          <a:p>
            <a:pPr marL="171450" indent="-171450">
              <a:buFont typeface="Arial" pitchFamily="34" charset="0"/>
              <a:buChar char="•"/>
            </a:pPr>
            <a:r>
              <a:rPr lang="en-GB" dirty="0" smtClean="0"/>
              <a:t>harmonisation </a:t>
            </a:r>
            <a:r>
              <a:rPr lang="en-GB" dirty="0"/>
              <a:t>of eligibility </a:t>
            </a:r>
            <a:r>
              <a:rPr lang="en-GB" dirty="0" smtClean="0"/>
              <a:t>rules &amp; an </a:t>
            </a:r>
            <a:r>
              <a:rPr lang="en-GB" dirty="0"/>
              <a:t>extension of simplified cost options to </a:t>
            </a:r>
            <a:r>
              <a:rPr lang="en-GB" dirty="0" smtClean="0"/>
              <a:t>reduce the </a:t>
            </a:r>
            <a:r>
              <a:rPr lang="en-GB" dirty="0"/>
              <a:t>administrative burden for </a:t>
            </a:r>
            <a:r>
              <a:rPr lang="en-GB" dirty="0" smtClean="0"/>
              <a:t>beneficiaries &amp; managing </a:t>
            </a:r>
            <a:r>
              <a:rPr lang="en-GB" dirty="0"/>
              <a:t>authorities.</a:t>
            </a:r>
          </a:p>
          <a:p>
            <a:r>
              <a:rPr lang="en-GB" dirty="0"/>
              <a:t>Furthermore, the proposal foresees the adoption of </a:t>
            </a:r>
            <a:r>
              <a:rPr lang="en-GB" dirty="0" smtClean="0"/>
              <a:t>PCs </a:t>
            </a:r>
            <a:r>
              <a:rPr lang="en-GB" dirty="0"/>
              <a:t>which will set </a:t>
            </a:r>
            <a:r>
              <a:rPr lang="en-GB" dirty="0" smtClean="0"/>
              <a:t>out the </a:t>
            </a:r>
            <a:r>
              <a:rPr lang="en-GB" dirty="0"/>
              <a:t>commitments of the partners at </a:t>
            </a:r>
            <a:r>
              <a:rPr lang="en-GB" dirty="0" smtClean="0"/>
              <a:t>national &amp; regional </a:t>
            </a:r>
            <a:r>
              <a:rPr lang="en-GB" dirty="0"/>
              <a:t>level. These contracts will be </a:t>
            </a:r>
            <a:r>
              <a:rPr lang="en-GB" dirty="0" smtClean="0"/>
              <a:t>linked to </a:t>
            </a:r>
            <a:r>
              <a:rPr lang="en-GB" dirty="0"/>
              <a:t>the objectives of the Europe 2020 </a:t>
            </a:r>
            <a:r>
              <a:rPr lang="en-GB" dirty="0" smtClean="0"/>
              <a:t>Strategy &amp; the </a:t>
            </a:r>
            <a:r>
              <a:rPr lang="en-GB" dirty="0"/>
              <a:t>National Reform Programmes. </a:t>
            </a:r>
            <a:r>
              <a:rPr lang="en-GB" dirty="0" smtClean="0"/>
              <a:t>They will </a:t>
            </a:r>
            <a:r>
              <a:rPr lang="en-GB" dirty="0"/>
              <a:t>set out "an integrated approach for territorial development supported by all CSF Funds</a:t>
            </a:r>
            <a:r>
              <a:rPr lang="en-GB" dirty="0" smtClean="0"/>
              <a:t>".</a:t>
            </a:r>
          </a:p>
          <a:p>
            <a:r>
              <a:rPr lang="en-GB" dirty="0"/>
              <a:t>In order to facilitate the development of </a:t>
            </a:r>
            <a:r>
              <a:rPr lang="en-GB" dirty="0" smtClean="0"/>
              <a:t>PCs &amp; programmes</a:t>
            </a:r>
            <a:r>
              <a:rPr lang="en-GB" dirty="0"/>
              <a:t>, the </a:t>
            </a:r>
            <a:r>
              <a:rPr lang="en-GB" dirty="0" smtClean="0"/>
              <a:t>proposal foresees </a:t>
            </a:r>
            <a:r>
              <a:rPr lang="en-GB" dirty="0"/>
              <a:t>the adoption of a Common Strategic Framework (CSF). The CSF should </a:t>
            </a:r>
            <a:r>
              <a:rPr lang="en-GB" dirty="0" smtClean="0"/>
              <a:t>increase coherence </a:t>
            </a:r>
            <a:r>
              <a:rPr lang="en-GB" dirty="0"/>
              <a:t>between policy commitments made in the context of Europe </a:t>
            </a:r>
            <a:r>
              <a:rPr lang="en-GB" dirty="0" smtClean="0"/>
              <a:t>2020 &amp; investment on </a:t>
            </a:r>
            <a:r>
              <a:rPr lang="en-GB" dirty="0"/>
              <a:t>the ground. It should encourage integration by setting out how the funds can </a:t>
            </a:r>
            <a:r>
              <a:rPr lang="en-GB" dirty="0" smtClean="0"/>
              <a:t>work together</a:t>
            </a:r>
            <a:r>
              <a:rPr lang="en-GB" dirty="0"/>
              <a:t>. It will provide a source of strategic direction to be translated by </a:t>
            </a:r>
            <a:r>
              <a:rPr lang="en-GB" dirty="0" smtClean="0"/>
              <a:t>MS &amp; regions </a:t>
            </a:r>
            <a:r>
              <a:rPr lang="en-GB" dirty="0"/>
              <a:t>into the programming of the CSF Funds in the context of their specific needs</a:t>
            </a:r>
            <a:r>
              <a:rPr lang="en-GB" dirty="0" smtClean="0"/>
              <a:t>, opportunities &amp; challenges</a:t>
            </a:r>
            <a:r>
              <a:rPr lang="en-GB" dirty="0"/>
              <a:t>.</a:t>
            </a:r>
          </a:p>
        </p:txBody>
      </p:sp>
      <p:sp>
        <p:nvSpPr>
          <p:cNvPr id="4" name="Header Placeholder 3"/>
          <p:cNvSpPr>
            <a:spLocks noGrp="1"/>
          </p:cNvSpPr>
          <p:nvPr>
            <p:ph type="hdr" sz="quarter" idx="10"/>
          </p:nvPr>
        </p:nvSpPr>
        <p:spPr/>
        <p:txBody>
          <a:bodyPr/>
          <a:lstStyle/>
          <a:p>
            <a:r>
              <a:rPr lang="en-GB" smtClean="0"/>
              <a:t>ESF Regulation 2014-20</a:t>
            </a:r>
            <a:endParaRPr lang="en-GB"/>
          </a:p>
        </p:txBody>
      </p:sp>
      <p:sp>
        <p:nvSpPr>
          <p:cNvPr id="5" name="Slide Number Placeholder 4"/>
          <p:cNvSpPr>
            <a:spLocks noGrp="1"/>
          </p:cNvSpPr>
          <p:nvPr>
            <p:ph type="sldNum" sz="quarter" idx="11"/>
          </p:nvPr>
        </p:nvSpPr>
        <p:spPr/>
        <p:txBody>
          <a:bodyPr/>
          <a:lstStyle/>
          <a:p>
            <a:pPr>
              <a:defRPr/>
            </a:pPr>
            <a:fld id="{5566F396-4B0D-4505-92F2-D8E9AB03F95B}" type="slidenum">
              <a:rPr lang="en-GB" smtClean="0"/>
              <a:pPr>
                <a:defRPr/>
              </a:pPr>
              <a:t>3</a:t>
            </a:fld>
            <a:endParaRPr lang="en-GB"/>
          </a:p>
        </p:txBody>
      </p:sp>
    </p:spTree>
    <p:extLst>
      <p:ext uri="{BB962C8B-B14F-4D97-AF65-F5344CB8AC3E}">
        <p14:creationId xmlns:p14="http://schemas.microsoft.com/office/powerpoint/2010/main" val="39792786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b="1" i="1" dirty="0" smtClean="0"/>
              <a:t>Community-led local development </a:t>
            </a:r>
            <a:r>
              <a:rPr lang="en-GB" sz="1100" dirty="0" smtClean="0"/>
              <a:t>(based on the experience of LEADER under rural development) delegates decision-making &amp; implementation to a local partnership of public, private &amp; civil society actors.</a:t>
            </a:r>
          </a:p>
          <a:p>
            <a:r>
              <a:rPr lang="en-GB" sz="1100" b="1" i="1" dirty="0" smtClean="0"/>
              <a:t>Integrated territorial investments for the ERDF, ESF &amp; Cohesion Fund</a:t>
            </a:r>
          </a:p>
          <a:p>
            <a:pPr marL="171450" indent="-171450">
              <a:buFont typeface="Arial" pitchFamily="34" charset="0"/>
              <a:buChar char="•"/>
            </a:pPr>
            <a:r>
              <a:rPr lang="en-GB" sz="1100" dirty="0" smtClean="0"/>
              <a:t>provides for integrated delivery arrangements for investments under more than one priority axis of one or more operational programmes.</a:t>
            </a:r>
          </a:p>
          <a:p>
            <a:pPr marL="171450" indent="-171450">
              <a:buFont typeface="Arial" pitchFamily="34" charset="0"/>
              <a:buChar char="•"/>
            </a:pPr>
            <a:r>
              <a:rPr lang="en-GB" sz="1100" dirty="0" smtClean="0"/>
              <a:t>Funding from several priority axes &amp; programmes can be bundled into an integrated investment strategy for a certain territory or functional area.</a:t>
            </a:r>
          </a:p>
          <a:p>
            <a:pPr marL="171450" indent="-171450">
              <a:buFont typeface="Arial" pitchFamily="34" charset="0"/>
              <a:buChar char="•"/>
            </a:pPr>
            <a:r>
              <a:rPr lang="en-GB" sz="1100" dirty="0" smtClean="0"/>
              <a:t>This can take the form of an integrated strategy for urban development, but also for inter-municipal cooperation in specific territories.</a:t>
            </a:r>
          </a:p>
          <a:p>
            <a:pPr marL="171450" indent="-171450">
              <a:buFont typeface="Arial" pitchFamily="34" charset="0"/>
              <a:buChar char="•"/>
            </a:pPr>
            <a:r>
              <a:rPr lang="en-GB" sz="1100" dirty="0" smtClean="0"/>
              <a:t>It allows the managing authorities to delegate the implementation of parts of different priority axes to one body (a local authority) to ensure that investments are undertaken in a complementary manner. Within an ITI certain components can be implemented through community-led local development, combining the two approaches.</a:t>
            </a:r>
          </a:p>
          <a:p>
            <a:r>
              <a:rPr lang="en-GB" sz="1100" b="1" i="1" u="none" strike="noStrike" kern="1200" baseline="0" dirty="0" smtClean="0">
                <a:solidFill>
                  <a:schemeClr val="tx1"/>
                </a:solidFill>
                <a:latin typeface="Times New Roman" pitchFamily="18" charset="0"/>
                <a:ea typeface="+mn-ea"/>
                <a:cs typeface="+mn-cs"/>
              </a:rPr>
              <a:t>Integrated Operations: </a:t>
            </a:r>
            <a:r>
              <a:rPr lang="en-GB" sz="1100" b="0" i="0" u="none" strike="noStrike" kern="1200" baseline="0" dirty="0" smtClean="0">
                <a:solidFill>
                  <a:schemeClr val="tx1"/>
                </a:solidFill>
                <a:latin typeface="Times New Roman" pitchFamily="18" charset="0"/>
                <a:ea typeface="+mn-ea"/>
                <a:cs typeface="+mn-cs"/>
              </a:rPr>
              <a:t>receiving support from one or more CSF Funds &amp; from other Union instruments.</a:t>
            </a:r>
          </a:p>
          <a:p>
            <a:r>
              <a:rPr lang="en-GB" sz="1100" b="1" i="1" dirty="0" smtClean="0"/>
              <a:t>Joint Action Plans: </a:t>
            </a:r>
            <a:r>
              <a:rPr lang="en-GB" sz="1100" dirty="0" smtClean="0"/>
              <a:t>integrated operation implemented through a result based approach in order to achieve specific objectives jointly agreed between the Member State &amp; the Commission. </a:t>
            </a:r>
            <a:endParaRPr lang="en-GB" sz="1100" dirty="0"/>
          </a:p>
        </p:txBody>
      </p:sp>
      <p:sp>
        <p:nvSpPr>
          <p:cNvPr id="4" name="Header Placeholder 3"/>
          <p:cNvSpPr>
            <a:spLocks noGrp="1"/>
          </p:cNvSpPr>
          <p:nvPr>
            <p:ph type="hdr" sz="quarter" idx="10"/>
          </p:nvPr>
        </p:nvSpPr>
        <p:spPr/>
        <p:txBody>
          <a:bodyPr/>
          <a:lstStyle/>
          <a:p>
            <a:r>
              <a:rPr lang="en-GB" smtClean="0"/>
              <a:t>ESF Regulation 2014-20</a:t>
            </a:r>
            <a:endParaRPr lang="en-GB"/>
          </a:p>
        </p:txBody>
      </p:sp>
      <p:sp>
        <p:nvSpPr>
          <p:cNvPr id="5" name="Slide Number Placeholder 4"/>
          <p:cNvSpPr>
            <a:spLocks noGrp="1"/>
          </p:cNvSpPr>
          <p:nvPr>
            <p:ph type="sldNum" sz="quarter" idx="11"/>
          </p:nvPr>
        </p:nvSpPr>
        <p:spPr/>
        <p:txBody>
          <a:bodyPr/>
          <a:lstStyle/>
          <a:p>
            <a:pPr>
              <a:defRPr/>
            </a:pPr>
            <a:fld id="{5566F396-4B0D-4505-92F2-D8E9AB03F95B}" type="slidenum">
              <a:rPr lang="en-GB" smtClean="0"/>
              <a:pPr>
                <a:defRPr/>
              </a:pPr>
              <a:t>4</a:t>
            </a:fld>
            <a:endParaRPr lang="en-GB"/>
          </a:p>
        </p:txBody>
      </p:sp>
    </p:spTree>
    <p:extLst>
      <p:ext uri="{BB962C8B-B14F-4D97-AF65-F5344CB8AC3E}">
        <p14:creationId xmlns:p14="http://schemas.microsoft.com/office/powerpoint/2010/main" val="2240676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r>
              <a:rPr lang="en-GB" smtClean="0"/>
              <a:t>ESF Regulation 2014-20</a:t>
            </a:r>
            <a:endParaRPr lang="en-GB"/>
          </a:p>
        </p:txBody>
      </p:sp>
      <p:sp>
        <p:nvSpPr>
          <p:cNvPr id="5" name="Slide Number Placeholder 4"/>
          <p:cNvSpPr>
            <a:spLocks noGrp="1"/>
          </p:cNvSpPr>
          <p:nvPr>
            <p:ph type="sldNum" sz="quarter" idx="11"/>
          </p:nvPr>
        </p:nvSpPr>
        <p:spPr/>
        <p:txBody>
          <a:bodyPr/>
          <a:lstStyle/>
          <a:p>
            <a:pPr>
              <a:defRPr/>
            </a:pPr>
            <a:fld id="{5566F396-4B0D-4505-92F2-D8E9AB03F95B}" type="slidenum">
              <a:rPr lang="en-GB" smtClean="0"/>
              <a:pPr>
                <a:defRPr/>
              </a:pPr>
              <a:t>5</a:t>
            </a:fld>
            <a:endParaRPr lang="en-GB"/>
          </a:p>
        </p:txBody>
      </p:sp>
    </p:spTree>
    <p:extLst>
      <p:ext uri="{BB962C8B-B14F-4D97-AF65-F5344CB8AC3E}">
        <p14:creationId xmlns:p14="http://schemas.microsoft.com/office/powerpoint/2010/main" val="41281005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dirty="0">
                <a:latin typeface="Arial" pitchFamily="34" charset="0"/>
                <a:cs typeface="Arial" pitchFamily="34" charset="0"/>
              </a:rPr>
              <a:t>The major societal challenges faced by the </a:t>
            </a:r>
            <a:r>
              <a:rPr lang="en-GB" sz="1000" dirty="0" smtClean="0">
                <a:latin typeface="Arial" pitchFamily="34" charset="0"/>
                <a:cs typeface="Arial" pitchFamily="34" charset="0"/>
              </a:rPr>
              <a:t>EU today </a:t>
            </a:r>
            <a:r>
              <a:rPr lang="en-GB" sz="1000" dirty="0">
                <a:latin typeface="Arial" pitchFamily="34" charset="0"/>
                <a:cs typeface="Arial" pitchFamily="34" charset="0"/>
              </a:rPr>
              <a:t>- globalisation</a:t>
            </a:r>
            <a:r>
              <a:rPr lang="en-GB" sz="1000" dirty="0" smtClean="0">
                <a:latin typeface="Arial" pitchFamily="34" charset="0"/>
                <a:cs typeface="Arial" pitchFamily="34" charset="0"/>
              </a:rPr>
              <a:t>, demographic </a:t>
            </a:r>
            <a:r>
              <a:rPr lang="en-GB" sz="1000" dirty="0">
                <a:latin typeface="Arial" pitchFamily="34" charset="0"/>
                <a:cs typeface="Arial" pitchFamily="34" charset="0"/>
              </a:rPr>
              <a:t>change, environmental degradation, migration, climate </a:t>
            </a:r>
            <a:r>
              <a:rPr lang="en-GB" sz="1000" dirty="0" smtClean="0">
                <a:latin typeface="Arial" pitchFamily="34" charset="0"/>
                <a:cs typeface="Arial" pitchFamily="34" charset="0"/>
              </a:rPr>
              <a:t>change &amp; energy </a:t>
            </a:r>
            <a:r>
              <a:rPr lang="en-GB" sz="1000" dirty="0">
                <a:latin typeface="Arial" pitchFamily="34" charset="0"/>
                <a:cs typeface="Arial" pitchFamily="34" charset="0"/>
              </a:rPr>
              <a:t>use </a:t>
            </a:r>
            <a:r>
              <a:rPr lang="en-GB" sz="1000" dirty="0" smtClean="0">
                <a:latin typeface="Arial" pitchFamily="34" charset="0"/>
                <a:cs typeface="Arial" pitchFamily="34" charset="0"/>
              </a:rPr>
              <a:t>as well </a:t>
            </a:r>
            <a:r>
              <a:rPr lang="en-GB" sz="1000" dirty="0">
                <a:latin typeface="Arial" pitchFamily="34" charset="0"/>
                <a:cs typeface="Arial" pitchFamily="34" charset="0"/>
              </a:rPr>
              <a:t>as the need to cope with the </a:t>
            </a:r>
            <a:r>
              <a:rPr lang="en-GB" sz="1000" dirty="0" smtClean="0">
                <a:latin typeface="Arial" pitchFamily="34" charset="0"/>
                <a:cs typeface="Arial" pitchFamily="34" charset="0"/>
              </a:rPr>
              <a:t>economic &amp; social </a:t>
            </a:r>
            <a:r>
              <a:rPr lang="en-GB" sz="1000" dirty="0">
                <a:latin typeface="Arial" pitchFamily="34" charset="0"/>
                <a:cs typeface="Arial" pitchFamily="34" charset="0"/>
              </a:rPr>
              <a:t>consequences of the crisis - will </a:t>
            </a:r>
            <a:r>
              <a:rPr lang="en-GB" sz="1000" dirty="0" smtClean="0">
                <a:latin typeface="Arial" pitchFamily="34" charset="0"/>
                <a:cs typeface="Arial" pitchFamily="34" charset="0"/>
              </a:rPr>
              <a:t>have different </a:t>
            </a:r>
            <a:r>
              <a:rPr lang="en-GB" sz="1000" dirty="0">
                <a:latin typeface="Arial" pitchFamily="34" charset="0"/>
                <a:cs typeface="Arial" pitchFamily="34" charset="0"/>
              </a:rPr>
              <a:t>impacts in different </a:t>
            </a:r>
            <a:r>
              <a:rPr lang="en-GB" sz="1000" dirty="0" smtClean="0">
                <a:latin typeface="Arial" pitchFamily="34" charset="0"/>
                <a:cs typeface="Arial" pitchFamily="34" charset="0"/>
              </a:rPr>
              <a:t>regions. MS &amp; regions </a:t>
            </a:r>
            <a:r>
              <a:rPr lang="en-GB" sz="1000" dirty="0">
                <a:latin typeface="Arial" pitchFamily="34" charset="0"/>
                <a:cs typeface="Arial" pitchFamily="34" charset="0"/>
              </a:rPr>
              <a:t>should therefore take </a:t>
            </a:r>
            <a:r>
              <a:rPr lang="en-GB" sz="1000" dirty="0" smtClean="0">
                <a:latin typeface="Arial" pitchFamily="34" charset="0"/>
                <a:cs typeface="Arial" pitchFamily="34" charset="0"/>
              </a:rPr>
              <a:t>into account </a:t>
            </a:r>
            <a:r>
              <a:rPr lang="en-GB" sz="1000" dirty="0">
                <a:latin typeface="Arial" pitchFamily="34" charset="0"/>
                <a:cs typeface="Arial" pitchFamily="34" charset="0"/>
              </a:rPr>
              <a:t>five elements when designing their </a:t>
            </a:r>
            <a:r>
              <a:rPr lang="en-GB" sz="1000" dirty="0" smtClean="0">
                <a:latin typeface="Arial" pitchFamily="34" charset="0"/>
                <a:cs typeface="Arial" pitchFamily="34" charset="0"/>
              </a:rPr>
              <a:t>PC &amp; programmes</a:t>
            </a:r>
            <a:r>
              <a:rPr lang="en-GB" sz="1000" dirty="0">
                <a:latin typeface="Arial" pitchFamily="34" charset="0"/>
                <a:cs typeface="Arial" pitchFamily="34" charset="0"/>
              </a:rPr>
              <a:t>:</a:t>
            </a:r>
          </a:p>
          <a:p>
            <a:r>
              <a:rPr lang="en-GB" sz="1000" dirty="0">
                <a:latin typeface="Arial" pitchFamily="34" charset="0"/>
                <a:cs typeface="Arial" pitchFamily="34" charset="0"/>
              </a:rPr>
              <a:t>– </a:t>
            </a:r>
            <a:r>
              <a:rPr lang="en-GB" sz="1000" dirty="0" smtClean="0">
                <a:latin typeface="Arial" pitchFamily="34" charset="0"/>
                <a:cs typeface="Arial" pitchFamily="34" charset="0"/>
              </a:rPr>
              <a:t>1st </a:t>
            </a:r>
            <a:r>
              <a:rPr lang="en-GB" sz="1000" dirty="0">
                <a:latin typeface="Arial" pitchFamily="34" charset="0"/>
                <a:cs typeface="Arial" pitchFamily="34" charset="0"/>
              </a:rPr>
              <a:t>element is an analysis of the </a:t>
            </a:r>
            <a:r>
              <a:rPr lang="en-GB" sz="1000" dirty="0" smtClean="0">
                <a:latin typeface="Arial" pitchFamily="34" charset="0"/>
                <a:cs typeface="Arial" pitchFamily="34" charset="0"/>
              </a:rPr>
              <a:t>MS’s </a:t>
            </a:r>
            <a:r>
              <a:rPr lang="en-GB" sz="1000" dirty="0">
                <a:latin typeface="Arial" pitchFamily="34" charset="0"/>
                <a:cs typeface="Arial" pitchFamily="34" charset="0"/>
              </a:rPr>
              <a:t>or region’s development </a:t>
            </a:r>
            <a:r>
              <a:rPr lang="en-GB" sz="1000" dirty="0" smtClean="0">
                <a:latin typeface="Arial" pitchFamily="34" charset="0"/>
                <a:cs typeface="Arial" pitchFamily="34" charset="0"/>
              </a:rPr>
              <a:t>potential &amp; capacity</a:t>
            </a:r>
            <a:r>
              <a:rPr lang="en-GB" sz="1000" dirty="0">
                <a:latin typeface="Arial" pitchFamily="34" charset="0"/>
                <a:cs typeface="Arial" pitchFamily="34" charset="0"/>
              </a:rPr>
              <a:t>, particularly in relation to the key challenges identified in Europe 2020, </a:t>
            </a:r>
            <a:r>
              <a:rPr lang="en-GB" sz="1000" dirty="0" smtClean="0">
                <a:latin typeface="Arial" pitchFamily="34" charset="0"/>
                <a:cs typeface="Arial" pitchFamily="34" charset="0"/>
              </a:rPr>
              <a:t>the NRP &amp; the </a:t>
            </a:r>
            <a:r>
              <a:rPr lang="en-GB" sz="1000" dirty="0">
                <a:latin typeface="Arial" pitchFamily="34" charset="0"/>
                <a:cs typeface="Arial" pitchFamily="34" charset="0"/>
              </a:rPr>
              <a:t>relevant country-specific recommendations. </a:t>
            </a:r>
            <a:r>
              <a:rPr lang="en-GB" sz="1000" dirty="0" smtClean="0">
                <a:latin typeface="Arial" pitchFamily="34" charset="0"/>
                <a:cs typeface="Arial" pitchFamily="34" charset="0"/>
              </a:rPr>
              <a:t>This requires </a:t>
            </a:r>
            <a:r>
              <a:rPr lang="en-GB" sz="1000" dirty="0">
                <a:latin typeface="Arial" pitchFamily="34" charset="0"/>
                <a:cs typeface="Arial" pitchFamily="34" charset="0"/>
              </a:rPr>
              <a:t>the responsible authorities to undertake a detailed analysis of national, </a:t>
            </a:r>
            <a:r>
              <a:rPr lang="en-GB" sz="1000" dirty="0" smtClean="0">
                <a:latin typeface="Arial" pitchFamily="34" charset="0"/>
                <a:cs typeface="Arial" pitchFamily="34" charset="0"/>
              </a:rPr>
              <a:t>regional &amp; local </a:t>
            </a:r>
            <a:r>
              <a:rPr lang="en-GB" sz="1000" dirty="0">
                <a:latin typeface="Arial" pitchFamily="34" charset="0"/>
                <a:cs typeface="Arial" pitchFamily="34" charset="0"/>
              </a:rPr>
              <a:t>characteristics;</a:t>
            </a:r>
          </a:p>
          <a:p>
            <a:r>
              <a:rPr lang="en-GB" sz="1000" dirty="0">
                <a:latin typeface="Arial" pitchFamily="34" charset="0"/>
                <a:cs typeface="Arial" pitchFamily="34" charset="0"/>
              </a:rPr>
              <a:t>– </a:t>
            </a:r>
            <a:r>
              <a:rPr lang="en-GB" sz="1000" dirty="0" smtClean="0">
                <a:latin typeface="Arial" pitchFamily="34" charset="0"/>
                <a:cs typeface="Arial" pitchFamily="34" charset="0"/>
              </a:rPr>
              <a:t>2</a:t>
            </a:r>
            <a:r>
              <a:rPr lang="en-GB" sz="1000" baseline="30000" dirty="0" smtClean="0">
                <a:latin typeface="Arial" pitchFamily="34" charset="0"/>
                <a:cs typeface="Arial" pitchFamily="34" charset="0"/>
              </a:rPr>
              <a:t>nd</a:t>
            </a:r>
            <a:r>
              <a:rPr lang="en-GB" sz="1000" dirty="0" smtClean="0">
                <a:latin typeface="Arial" pitchFamily="34" charset="0"/>
                <a:cs typeface="Arial" pitchFamily="34" charset="0"/>
              </a:rPr>
              <a:t> element</a:t>
            </a:r>
            <a:r>
              <a:rPr lang="en-GB" sz="1000" dirty="0">
                <a:latin typeface="Arial" pitchFamily="34" charset="0"/>
                <a:cs typeface="Arial" pitchFamily="34" charset="0"/>
              </a:rPr>
              <a:t>, building directly on the first element, is an assessment of the </a:t>
            </a:r>
            <a:r>
              <a:rPr lang="en-GB" sz="1000" dirty="0" smtClean="0">
                <a:latin typeface="Arial" pitchFamily="34" charset="0"/>
                <a:cs typeface="Arial" pitchFamily="34" charset="0"/>
              </a:rPr>
              <a:t>major challenges </a:t>
            </a:r>
            <a:r>
              <a:rPr lang="en-GB" sz="1000" dirty="0">
                <a:latin typeface="Arial" pitchFamily="34" charset="0"/>
                <a:cs typeface="Arial" pitchFamily="34" charset="0"/>
              </a:rPr>
              <a:t>to be addressed by the region or </a:t>
            </a:r>
            <a:r>
              <a:rPr lang="en-GB" sz="1000" dirty="0" smtClean="0">
                <a:latin typeface="Arial" pitchFamily="34" charset="0"/>
                <a:cs typeface="Arial" pitchFamily="34" charset="0"/>
              </a:rPr>
              <a:t>MS. </a:t>
            </a:r>
            <a:r>
              <a:rPr lang="en-GB" sz="1000" dirty="0">
                <a:latin typeface="Arial" pitchFamily="34" charset="0"/>
                <a:cs typeface="Arial" pitchFamily="34" charset="0"/>
              </a:rPr>
              <a:t>Central to this process is </a:t>
            </a:r>
            <a:r>
              <a:rPr lang="en-GB" sz="1000" dirty="0" smtClean="0">
                <a:latin typeface="Arial" pitchFamily="34" charset="0"/>
                <a:cs typeface="Arial" pitchFamily="34" charset="0"/>
              </a:rPr>
              <a:t>the identification </a:t>
            </a:r>
            <a:r>
              <a:rPr lang="en-GB" sz="1000" dirty="0">
                <a:latin typeface="Arial" pitchFamily="34" charset="0"/>
                <a:cs typeface="Arial" pitchFamily="34" charset="0"/>
              </a:rPr>
              <a:t>of the </a:t>
            </a:r>
            <a:r>
              <a:rPr lang="en-GB" sz="1000" dirty="0" smtClean="0">
                <a:latin typeface="Arial" pitchFamily="34" charset="0"/>
                <a:cs typeface="Arial" pitchFamily="34" charset="0"/>
              </a:rPr>
              <a:t>bottlenecks &amp; missing </a:t>
            </a:r>
            <a:r>
              <a:rPr lang="en-GB" sz="1000" dirty="0">
                <a:latin typeface="Arial" pitchFamily="34" charset="0"/>
                <a:cs typeface="Arial" pitchFamily="34" charset="0"/>
              </a:rPr>
              <a:t>links, innovation gaps, including the </a:t>
            </a:r>
            <a:r>
              <a:rPr lang="en-GB" sz="1000" dirty="0" smtClean="0">
                <a:latin typeface="Arial" pitchFamily="34" charset="0"/>
                <a:cs typeface="Arial" pitchFamily="34" charset="0"/>
              </a:rPr>
              <a:t>lack of planning &amp; implementation </a:t>
            </a:r>
            <a:r>
              <a:rPr lang="en-GB" sz="1000" dirty="0">
                <a:latin typeface="Arial" pitchFamily="34" charset="0"/>
                <a:cs typeface="Arial" pitchFamily="34" charset="0"/>
              </a:rPr>
              <a:t>capacity that inhibit the long-term potential for </a:t>
            </a:r>
            <a:r>
              <a:rPr lang="en-GB" sz="1000" dirty="0" smtClean="0">
                <a:latin typeface="Arial" pitchFamily="34" charset="0"/>
                <a:cs typeface="Arial" pitchFamily="34" charset="0"/>
              </a:rPr>
              <a:t>growth &amp; jobs</a:t>
            </a:r>
            <a:r>
              <a:rPr lang="en-GB" sz="1000" dirty="0">
                <a:latin typeface="Arial" pitchFamily="34" charset="0"/>
                <a:cs typeface="Arial" pitchFamily="34" charset="0"/>
              </a:rPr>
              <a:t>. This will highlight the possible </a:t>
            </a:r>
            <a:r>
              <a:rPr lang="en-GB" sz="1000" dirty="0" smtClean="0">
                <a:latin typeface="Arial" pitchFamily="34" charset="0"/>
                <a:cs typeface="Arial" pitchFamily="34" charset="0"/>
              </a:rPr>
              <a:t>fields &amp; activities </a:t>
            </a:r>
            <a:r>
              <a:rPr lang="en-GB" sz="1000" dirty="0">
                <a:latin typeface="Arial" pitchFamily="34" charset="0"/>
                <a:cs typeface="Arial" pitchFamily="34" charset="0"/>
              </a:rPr>
              <a:t>for policy prioritisation</a:t>
            </a:r>
            <a:r>
              <a:rPr lang="en-GB" sz="1000" dirty="0" smtClean="0">
                <a:latin typeface="Arial" pitchFamily="34" charset="0"/>
                <a:cs typeface="Arial" pitchFamily="34" charset="0"/>
              </a:rPr>
              <a:t>, intervention &amp; concentration</a:t>
            </a:r>
            <a:r>
              <a:rPr lang="en-GB" sz="1000" dirty="0">
                <a:latin typeface="Arial" pitchFamily="34" charset="0"/>
                <a:cs typeface="Arial" pitchFamily="34" charset="0"/>
              </a:rPr>
              <a:t>;</a:t>
            </a:r>
          </a:p>
          <a:p>
            <a:r>
              <a:rPr lang="en-GB" sz="1000" dirty="0">
                <a:latin typeface="Arial" pitchFamily="34" charset="0"/>
                <a:cs typeface="Arial" pitchFamily="34" charset="0"/>
              </a:rPr>
              <a:t>– many of the </a:t>
            </a:r>
            <a:r>
              <a:rPr lang="en-GB" sz="1000" dirty="0" smtClean="0">
                <a:latin typeface="Arial" pitchFamily="34" charset="0"/>
                <a:cs typeface="Arial" pitchFamily="34" charset="0"/>
              </a:rPr>
              <a:t>societal &amp; environmental </a:t>
            </a:r>
            <a:r>
              <a:rPr lang="en-GB" sz="1000" dirty="0">
                <a:latin typeface="Arial" pitchFamily="34" charset="0"/>
                <a:cs typeface="Arial" pitchFamily="34" charset="0"/>
              </a:rPr>
              <a:t>challenges faced by EU </a:t>
            </a:r>
            <a:r>
              <a:rPr lang="en-GB" sz="1000" dirty="0" smtClean="0">
                <a:latin typeface="Arial" pitchFamily="34" charset="0"/>
                <a:cs typeface="Arial" pitchFamily="34" charset="0"/>
              </a:rPr>
              <a:t>regions &amp; MS </a:t>
            </a:r>
            <a:r>
              <a:rPr lang="en-GB" sz="1000" dirty="0">
                <a:latin typeface="Arial" pitchFamily="34" charset="0"/>
                <a:cs typeface="Arial" pitchFamily="34" charset="0"/>
              </a:rPr>
              <a:t>transcend administrative </a:t>
            </a:r>
            <a:r>
              <a:rPr lang="en-GB" sz="1000" dirty="0" smtClean="0">
                <a:latin typeface="Arial" pitchFamily="34" charset="0"/>
                <a:cs typeface="Arial" pitchFamily="34" charset="0"/>
              </a:rPr>
              <a:t>boundaries &amp; national </a:t>
            </a:r>
            <a:r>
              <a:rPr lang="en-GB" sz="1000" dirty="0">
                <a:latin typeface="Arial" pitchFamily="34" charset="0"/>
                <a:cs typeface="Arial" pitchFamily="34" charset="0"/>
              </a:rPr>
              <a:t>borders. The </a:t>
            </a:r>
            <a:r>
              <a:rPr lang="en-GB" sz="1000" dirty="0" smtClean="0">
                <a:latin typeface="Arial" pitchFamily="34" charset="0"/>
                <a:cs typeface="Arial" pitchFamily="34" charset="0"/>
              </a:rPr>
              <a:t>3</a:t>
            </a:r>
            <a:r>
              <a:rPr lang="en-GB" sz="1000" baseline="30000" dirty="0" smtClean="0">
                <a:latin typeface="Arial" pitchFamily="34" charset="0"/>
                <a:cs typeface="Arial" pitchFamily="34" charset="0"/>
              </a:rPr>
              <a:t>rd</a:t>
            </a:r>
            <a:r>
              <a:rPr lang="en-GB" sz="1000" dirty="0" smtClean="0">
                <a:latin typeface="Arial" pitchFamily="34" charset="0"/>
                <a:cs typeface="Arial" pitchFamily="34" charset="0"/>
              </a:rPr>
              <a:t> element, therefore</a:t>
            </a:r>
            <a:r>
              <a:rPr lang="en-GB" sz="1000" dirty="0">
                <a:latin typeface="Arial" pitchFamily="34" charset="0"/>
                <a:cs typeface="Arial" pitchFamily="34" charset="0"/>
              </a:rPr>
              <a:t>, requires consideration of the cross-sectoral, cross-jurisdictional or even </a:t>
            </a:r>
            <a:r>
              <a:rPr lang="en-GB" sz="1000" dirty="0" smtClean="0">
                <a:latin typeface="Arial" pitchFamily="34" charset="0"/>
                <a:cs typeface="Arial" pitchFamily="34" charset="0"/>
              </a:rPr>
              <a:t>cross border coordination </a:t>
            </a:r>
            <a:r>
              <a:rPr lang="en-GB" sz="1000" dirty="0">
                <a:latin typeface="Arial" pitchFamily="34" charset="0"/>
                <a:cs typeface="Arial" pitchFamily="34" charset="0"/>
              </a:rPr>
              <a:t>challenges, particularly in the context of </a:t>
            </a:r>
            <a:r>
              <a:rPr lang="en-GB" sz="1000" dirty="0" smtClean="0">
                <a:latin typeface="Arial" pitchFamily="34" charset="0"/>
                <a:cs typeface="Arial" pitchFamily="34" charset="0"/>
              </a:rPr>
              <a:t>macro-regional &amp; sea basin strategies;</a:t>
            </a:r>
          </a:p>
          <a:p>
            <a:r>
              <a:rPr lang="en-GB" sz="1000" dirty="0" smtClean="0">
                <a:latin typeface="Arial" pitchFamily="34" charset="0"/>
                <a:cs typeface="Arial" pitchFamily="34" charset="0"/>
              </a:rPr>
              <a:t>4</a:t>
            </a:r>
            <a:r>
              <a:rPr lang="en-GB" sz="1000" baseline="30000" dirty="0" smtClean="0">
                <a:latin typeface="Arial" pitchFamily="34" charset="0"/>
                <a:cs typeface="Arial" pitchFamily="34" charset="0"/>
              </a:rPr>
              <a:t>th</a:t>
            </a:r>
            <a:r>
              <a:rPr lang="en-GB" sz="1000" dirty="0" smtClean="0">
                <a:latin typeface="Arial" pitchFamily="34" charset="0"/>
                <a:cs typeface="Arial" pitchFamily="34" charset="0"/>
              </a:rPr>
              <a:t>, </a:t>
            </a:r>
            <a:r>
              <a:rPr lang="en-GB" sz="1000" dirty="0">
                <a:latin typeface="Arial" pitchFamily="34" charset="0"/>
                <a:cs typeface="Arial" pitchFamily="34" charset="0"/>
              </a:rPr>
              <a:t>in many cases, an integrated approach linking Europe 2020 with </a:t>
            </a:r>
            <a:r>
              <a:rPr lang="en-GB" sz="1000" dirty="0" smtClean="0">
                <a:latin typeface="Arial" pitchFamily="34" charset="0"/>
                <a:cs typeface="Arial" pitchFamily="34" charset="0"/>
              </a:rPr>
              <a:t>regional &amp; local </a:t>
            </a:r>
            <a:r>
              <a:rPr lang="en-GB" sz="1000" dirty="0">
                <a:latin typeface="Arial" pitchFamily="34" charset="0"/>
                <a:cs typeface="Arial" pitchFamily="34" charset="0"/>
              </a:rPr>
              <a:t>actors will require improved coordination across different territorial </a:t>
            </a:r>
            <a:r>
              <a:rPr lang="en-GB" sz="1000" dirty="0" smtClean="0">
                <a:latin typeface="Arial" pitchFamily="34" charset="0"/>
                <a:cs typeface="Arial" pitchFamily="34" charset="0"/>
              </a:rPr>
              <a:t>levels &amp; sources </a:t>
            </a:r>
            <a:r>
              <a:rPr lang="en-GB" sz="1000" dirty="0">
                <a:latin typeface="Arial" pitchFamily="34" charset="0"/>
                <a:cs typeface="Arial" pitchFamily="34" charset="0"/>
              </a:rPr>
              <a:t>of funding. The </a:t>
            </a:r>
            <a:r>
              <a:rPr lang="en-GB" sz="1000" dirty="0" smtClean="0">
                <a:latin typeface="Arial" pitchFamily="34" charset="0"/>
                <a:cs typeface="Arial" pitchFamily="34" charset="0"/>
              </a:rPr>
              <a:t>PC will </a:t>
            </a:r>
            <a:r>
              <a:rPr lang="en-GB" sz="1000" dirty="0">
                <a:latin typeface="Arial" pitchFamily="34" charset="0"/>
                <a:cs typeface="Arial" pitchFamily="34" charset="0"/>
              </a:rPr>
              <a:t>be a key element in developing </a:t>
            </a:r>
            <a:r>
              <a:rPr lang="en-GB" sz="1000" dirty="0" smtClean="0">
                <a:latin typeface="Arial" pitchFamily="34" charset="0"/>
                <a:cs typeface="Arial" pitchFamily="34" charset="0"/>
              </a:rPr>
              <a:t>such an </a:t>
            </a:r>
            <a:r>
              <a:rPr lang="en-GB" sz="1000" dirty="0">
                <a:latin typeface="Arial" pitchFamily="34" charset="0"/>
                <a:cs typeface="Arial" pitchFamily="34" charset="0"/>
              </a:rPr>
              <a:t>approach;</a:t>
            </a:r>
          </a:p>
          <a:p>
            <a:r>
              <a:rPr lang="en-GB" sz="1000" dirty="0">
                <a:latin typeface="Arial" pitchFamily="34" charset="0"/>
                <a:cs typeface="Arial" pitchFamily="34" charset="0"/>
              </a:rPr>
              <a:t>– the fifth element involves developing a </a:t>
            </a:r>
            <a:r>
              <a:rPr lang="en-GB" sz="1000" dirty="0" smtClean="0">
                <a:latin typeface="Arial" pitchFamily="34" charset="0"/>
                <a:cs typeface="Arial" pitchFamily="34" charset="0"/>
              </a:rPr>
              <a:t>PC &amp; programmes </a:t>
            </a:r>
            <a:r>
              <a:rPr lang="en-GB" sz="1000" dirty="0">
                <a:latin typeface="Arial" pitchFamily="34" charset="0"/>
                <a:cs typeface="Arial" pitchFamily="34" charset="0"/>
              </a:rPr>
              <a:t>based </a:t>
            </a:r>
            <a:r>
              <a:rPr lang="en-GB" sz="1000" dirty="0" smtClean="0">
                <a:latin typeface="Arial" pitchFamily="34" charset="0"/>
                <a:cs typeface="Arial" pitchFamily="34" charset="0"/>
              </a:rPr>
              <a:t>on the </a:t>
            </a:r>
            <a:r>
              <a:rPr lang="en-GB" sz="1000" dirty="0">
                <a:latin typeface="Arial" pitchFamily="34" charset="0"/>
                <a:cs typeface="Arial" pitchFamily="34" charset="0"/>
              </a:rPr>
              <a:t>thematic objectives set out in the proposal for the Common Provisions Regulation </a:t>
            </a:r>
            <a:r>
              <a:rPr lang="en-GB" sz="1000" dirty="0" smtClean="0">
                <a:latin typeface="Arial" pitchFamily="34" charset="0"/>
                <a:cs typeface="Arial" pitchFamily="34" charset="0"/>
              </a:rPr>
              <a:t>to deliver </a:t>
            </a:r>
            <a:r>
              <a:rPr lang="en-GB" sz="1000" dirty="0">
                <a:latin typeface="Arial" pitchFamily="34" charset="0"/>
                <a:cs typeface="Arial" pitchFamily="34" charset="0"/>
              </a:rPr>
              <a:t>results. The specific objectives of each programme should therefore </a:t>
            </a:r>
            <a:r>
              <a:rPr lang="en-GB" sz="1000" dirty="0" smtClean="0">
                <a:latin typeface="Arial" pitchFamily="34" charset="0"/>
                <a:cs typeface="Arial" pitchFamily="34" charset="0"/>
              </a:rPr>
              <a:t>be expressed </a:t>
            </a:r>
            <a:r>
              <a:rPr lang="en-GB" sz="1000" dirty="0">
                <a:latin typeface="Arial" pitchFamily="34" charset="0"/>
                <a:cs typeface="Arial" pitchFamily="34" charset="0"/>
              </a:rPr>
              <a:t>by appropriate result indicators to capture the changes that the programme </a:t>
            </a:r>
            <a:r>
              <a:rPr lang="en-GB" sz="1000" dirty="0" smtClean="0">
                <a:latin typeface="Arial" pitchFamily="34" charset="0"/>
                <a:cs typeface="Arial" pitchFamily="34" charset="0"/>
              </a:rPr>
              <a:t>is intended </a:t>
            </a:r>
            <a:r>
              <a:rPr lang="en-GB" sz="1000" dirty="0">
                <a:latin typeface="Arial" pitchFamily="34" charset="0"/>
                <a:cs typeface="Arial" pitchFamily="34" charset="0"/>
              </a:rPr>
              <a:t>to facilitate.</a:t>
            </a:r>
            <a:endParaRPr lang="en-GB" sz="1000" dirty="0" smtClean="0">
              <a:latin typeface="Arial" pitchFamily="34" charset="0"/>
              <a:cs typeface="Arial" pitchFamily="34" charset="0"/>
            </a:endParaRPr>
          </a:p>
        </p:txBody>
      </p:sp>
      <p:sp>
        <p:nvSpPr>
          <p:cNvPr id="4" name="Header Placeholder 3"/>
          <p:cNvSpPr>
            <a:spLocks noGrp="1"/>
          </p:cNvSpPr>
          <p:nvPr>
            <p:ph type="hdr" sz="quarter" idx="10"/>
          </p:nvPr>
        </p:nvSpPr>
        <p:spPr/>
        <p:txBody>
          <a:bodyPr/>
          <a:lstStyle/>
          <a:p>
            <a:r>
              <a:rPr lang="en-GB" smtClean="0"/>
              <a:t>ESF Regulation 2014-20</a:t>
            </a:r>
            <a:endParaRPr lang="en-GB"/>
          </a:p>
        </p:txBody>
      </p:sp>
      <p:sp>
        <p:nvSpPr>
          <p:cNvPr id="5" name="Slide Number Placeholder 4"/>
          <p:cNvSpPr>
            <a:spLocks noGrp="1"/>
          </p:cNvSpPr>
          <p:nvPr>
            <p:ph type="sldNum" sz="quarter" idx="11"/>
          </p:nvPr>
        </p:nvSpPr>
        <p:spPr/>
        <p:txBody>
          <a:bodyPr/>
          <a:lstStyle/>
          <a:p>
            <a:pPr>
              <a:defRPr/>
            </a:pPr>
            <a:fld id="{5566F396-4B0D-4505-92F2-D8E9AB03F95B}" type="slidenum">
              <a:rPr lang="en-GB" smtClean="0"/>
              <a:pPr>
                <a:defRPr/>
              </a:pPr>
              <a:t>6</a:t>
            </a:fld>
            <a:endParaRPr lang="en-GB"/>
          </a:p>
        </p:txBody>
      </p:sp>
    </p:spTree>
    <p:extLst>
      <p:ext uri="{BB962C8B-B14F-4D97-AF65-F5344CB8AC3E}">
        <p14:creationId xmlns:p14="http://schemas.microsoft.com/office/powerpoint/2010/main" val="41281005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a:t>
            </a:r>
            <a:r>
              <a:rPr lang="en-GB" dirty="0"/>
              <a:t>challenges faced by </a:t>
            </a:r>
            <a:r>
              <a:rPr lang="en-GB" dirty="0" smtClean="0"/>
              <a:t>regions &amp; MS </a:t>
            </a:r>
            <a:r>
              <a:rPr lang="en-GB" dirty="0"/>
              <a:t>often cut across </a:t>
            </a:r>
            <a:r>
              <a:rPr lang="en-GB" dirty="0" smtClean="0"/>
              <a:t>national &amp; regional boundaries</a:t>
            </a:r>
            <a:r>
              <a:rPr lang="en-GB" dirty="0"/>
              <a:t>. An effective response requires joint, cooperative </a:t>
            </a:r>
            <a:r>
              <a:rPr lang="en-GB" dirty="0" smtClean="0"/>
              <a:t>action &amp; sharing </a:t>
            </a:r>
            <a:r>
              <a:rPr lang="en-GB" dirty="0"/>
              <a:t>of </a:t>
            </a:r>
            <a:r>
              <a:rPr lang="en-GB" dirty="0" smtClean="0"/>
              <a:t>knowledge at </a:t>
            </a:r>
            <a:r>
              <a:rPr lang="en-GB" dirty="0"/>
              <a:t>the appropriate territorial level. This action should be supported by both the </a:t>
            </a:r>
            <a:r>
              <a:rPr lang="en-GB" dirty="0" smtClean="0"/>
              <a:t>ERDF &amp; the ESF</a:t>
            </a:r>
            <a:r>
              <a:rPr lang="en-GB" dirty="0"/>
              <a:t>. Where </a:t>
            </a:r>
            <a:r>
              <a:rPr lang="en-GB" dirty="0" smtClean="0"/>
              <a:t>macro-regional &amp; sea </a:t>
            </a:r>
            <a:r>
              <a:rPr lang="en-GB" dirty="0"/>
              <a:t>basin strategies have been put in place, all the CSF </a:t>
            </a:r>
            <a:r>
              <a:rPr lang="en-GB" dirty="0" smtClean="0"/>
              <a:t>funds should </a:t>
            </a:r>
            <a:r>
              <a:rPr lang="en-GB" dirty="0"/>
              <a:t>support their implementation</a:t>
            </a:r>
            <a:r>
              <a:rPr lang="en-GB" dirty="0" smtClean="0"/>
              <a:t>.</a:t>
            </a:r>
          </a:p>
          <a:p>
            <a:r>
              <a:rPr lang="en-GB" b="1" dirty="0" smtClean="0"/>
              <a:t>The ESF supports transnational cooperation </a:t>
            </a:r>
            <a:r>
              <a:rPr lang="en-GB" dirty="0" smtClean="0"/>
              <a:t>between partners at national and/or regional level from at least two MS in order to enhance the effectiveness of policies supported by the ESF through mutual learning. TC may involve various stakeholders such as public law bodies, intermediate bodies, social partners, nongovernmental organisations. TC can cover any areas falling within the scope of ESF, nevertheless, the greatest added value of mutual learning is in areas identified in the Council Recommendations. MS can opt to cooperate in a flexible manner &amp; in this case, they may select the themes for transnational activities &amp; establish </a:t>
            </a:r>
            <a:r>
              <a:rPr lang="en-GB" dirty="0"/>
              <a:t>the appropriate implementation mechanisms which best suit their needs. In addition, </a:t>
            </a:r>
            <a:r>
              <a:rPr lang="en-GB" dirty="0" smtClean="0"/>
              <a:t>the Commission </a:t>
            </a:r>
            <a:r>
              <a:rPr lang="en-GB" dirty="0"/>
              <a:t>will facilitate transnational activities through mutual </a:t>
            </a:r>
            <a:r>
              <a:rPr lang="en-GB" dirty="0" smtClean="0"/>
              <a:t>learning &amp; coordinated or joint </a:t>
            </a:r>
            <a:r>
              <a:rPr lang="en-GB" dirty="0"/>
              <a:t>action in a limited number of themes endorsed by the ESF Committee. To this end, </a:t>
            </a:r>
            <a:r>
              <a:rPr lang="en-GB" dirty="0" smtClean="0"/>
              <a:t>the Commission </a:t>
            </a:r>
            <a:r>
              <a:rPr lang="en-GB" dirty="0"/>
              <a:t>shall operate an EU-level platform with a view to facilitate the exchange </a:t>
            </a:r>
            <a:r>
              <a:rPr lang="en-GB" dirty="0" smtClean="0"/>
              <a:t>of experience</a:t>
            </a:r>
            <a:r>
              <a:rPr lang="en-GB" dirty="0"/>
              <a:t>, capacity </a:t>
            </a:r>
            <a:r>
              <a:rPr lang="en-GB" dirty="0" smtClean="0"/>
              <a:t>building &amp; networking</a:t>
            </a:r>
            <a:r>
              <a:rPr lang="en-GB" dirty="0"/>
              <a:t>, as well as dissemination of the </a:t>
            </a:r>
            <a:r>
              <a:rPr lang="en-GB" dirty="0" smtClean="0"/>
              <a:t>relevant outcomes</a:t>
            </a:r>
            <a:r>
              <a:rPr lang="en-GB" dirty="0"/>
              <a:t>. It will also develop a coordinated implementation framework, including </a:t>
            </a:r>
            <a:r>
              <a:rPr lang="en-GB" dirty="0" smtClean="0"/>
              <a:t>common eligibility </a:t>
            </a:r>
            <a:r>
              <a:rPr lang="en-GB" dirty="0"/>
              <a:t>criteria, </a:t>
            </a:r>
            <a:r>
              <a:rPr lang="en-GB" dirty="0" smtClean="0"/>
              <a:t>types &amp; timing </a:t>
            </a:r>
            <a:r>
              <a:rPr lang="en-GB" dirty="0"/>
              <a:t>of actions, as well as common </a:t>
            </a:r>
            <a:r>
              <a:rPr lang="en-GB" dirty="0" smtClean="0"/>
              <a:t>methodological approaches </a:t>
            </a:r>
            <a:r>
              <a:rPr lang="en-GB" dirty="0"/>
              <a:t>for </a:t>
            </a:r>
            <a:r>
              <a:rPr lang="en-GB" dirty="0" smtClean="0"/>
              <a:t>monitoring &amp; evaluation</a:t>
            </a:r>
            <a:r>
              <a:rPr lang="en-GB" dirty="0"/>
              <a:t>, with a view to enhance the potential </a:t>
            </a:r>
            <a:r>
              <a:rPr lang="en-GB" dirty="0" smtClean="0"/>
              <a:t>of TC &amp; maximise </a:t>
            </a:r>
            <a:r>
              <a:rPr lang="en-GB" dirty="0"/>
              <a:t>the effectiveness of the relevant interventions.</a:t>
            </a:r>
          </a:p>
        </p:txBody>
      </p:sp>
      <p:sp>
        <p:nvSpPr>
          <p:cNvPr id="4" name="Header Placeholder 3"/>
          <p:cNvSpPr>
            <a:spLocks noGrp="1"/>
          </p:cNvSpPr>
          <p:nvPr>
            <p:ph type="hdr" sz="quarter" idx="10"/>
          </p:nvPr>
        </p:nvSpPr>
        <p:spPr/>
        <p:txBody>
          <a:bodyPr/>
          <a:lstStyle/>
          <a:p>
            <a:r>
              <a:rPr lang="en-GB" smtClean="0"/>
              <a:t>ESF Regulation 2014-20</a:t>
            </a:r>
            <a:endParaRPr lang="en-GB"/>
          </a:p>
        </p:txBody>
      </p:sp>
      <p:sp>
        <p:nvSpPr>
          <p:cNvPr id="5" name="Slide Number Placeholder 4"/>
          <p:cNvSpPr>
            <a:spLocks noGrp="1"/>
          </p:cNvSpPr>
          <p:nvPr>
            <p:ph type="sldNum" sz="quarter" idx="11"/>
          </p:nvPr>
        </p:nvSpPr>
        <p:spPr/>
        <p:txBody>
          <a:bodyPr/>
          <a:lstStyle/>
          <a:p>
            <a:pPr>
              <a:defRPr/>
            </a:pPr>
            <a:fld id="{5566F396-4B0D-4505-92F2-D8E9AB03F95B}" type="slidenum">
              <a:rPr lang="en-GB" smtClean="0"/>
              <a:pPr>
                <a:defRPr/>
              </a:pPr>
              <a:t>7</a:t>
            </a:fld>
            <a:endParaRPr lang="en-GB"/>
          </a:p>
        </p:txBody>
      </p:sp>
    </p:spTree>
    <p:extLst>
      <p:ext uri="{BB962C8B-B14F-4D97-AF65-F5344CB8AC3E}">
        <p14:creationId xmlns:p14="http://schemas.microsoft.com/office/powerpoint/2010/main" val="41281005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each of the thematic objectives set out in the proposal for the Common </a:t>
            </a:r>
            <a:r>
              <a:rPr lang="en-GB" dirty="0" smtClean="0"/>
              <a:t>Provisions Regulation</a:t>
            </a:r>
            <a:r>
              <a:rPr lang="en-GB" dirty="0"/>
              <a:t>,</a:t>
            </a:r>
          </a:p>
          <a:p>
            <a:pPr marL="171450" indent="-171450">
              <a:buFont typeface="Arial" pitchFamily="34" charset="0"/>
              <a:buChar char="•"/>
            </a:pPr>
            <a:r>
              <a:rPr lang="en-GB" dirty="0" smtClean="0"/>
              <a:t>the </a:t>
            </a:r>
            <a:r>
              <a:rPr lang="en-GB" dirty="0"/>
              <a:t>main Europe 2020 </a:t>
            </a:r>
            <a:r>
              <a:rPr lang="en-GB" dirty="0" smtClean="0"/>
              <a:t>targets &amp; policy </a:t>
            </a:r>
            <a:r>
              <a:rPr lang="en-GB" dirty="0"/>
              <a:t>objectives that should be addressed </a:t>
            </a:r>
            <a:r>
              <a:rPr lang="en-GB" dirty="0" smtClean="0"/>
              <a:t>by MS </a:t>
            </a:r>
            <a:r>
              <a:rPr lang="en-GB" dirty="0"/>
              <a:t>in their Partnership Contracts, closely linked to their </a:t>
            </a:r>
            <a:r>
              <a:rPr lang="en-GB" dirty="0" smtClean="0"/>
              <a:t>National Reform </a:t>
            </a:r>
            <a:r>
              <a:rPr lang="en-GB" dirty="0"/>
              <a:t>Programmes</a:t>
            </a:r>
            <a:r>
              <a:rPr lang="en-GB" dirty="0" smtClean="0"/>
              <a:t>,</a:t>
            </a:r>
          </a:p>
          <a:p>
            <a:pPr marL="171450" indent="-171450">
              <a:buFont typeface="Arial" pitchFamily="34" charset="0"/>
              <a:buChar char="•"/>
            </a:pPr>
            <a:r>
              <a:rPr lang="en-GB" dirty="0" smtClean="0"/>
              <a:t>and </a:t>
            </a:r>
            <a:r>
              <a:rPr lang="en-GB" dirty="0"/>
              <a:t>key actions, corresponding to investment </a:t>
            </a:r>
            <a:r>
              <a:rPr lang="en-GB" dirty="0" smtClean="0"/>
              <a:t>priorities &amp; Union </a:t>
            </a:r>
            <a:r>
              <a:rPr lang="en-GB" dirty="0"/>
              <a:t>priorities</a:t>
            </a:r>
            <a:r>
              <a:rPr lang="en-GB" dirty="0" smtClean="0"/>
              <a:t>, which </a:t>
            </a:r>
            <a:r>
              <a:rPr lang="en-GB" dirty="0"/>
              <a:t>are expected to generate the greatest impact on growth, </a:t>
            </a:r>
            <a:r>
              <a:rPr lang="en-GB" dirty="0" smtClean="0"/>
              <a:t>jobs &amp; sustainability </a:t>
            </a:r>
            <a:r>
              <a:rPr lang="en-GB" dirty="0"/>
              <a:t>during implementation of the programmes;2</a:t>
            </a:r>
          </a:p>
          <a:p>
            <a:pPr marL="171450" indent="-171450">
              <a:buFont typeface="Arial" pitchFamily="34" charset="0"/>
              <a:buChar char="•"/>
            </a:pPr>
            <a:r>
              <a:rPr lang="en-GB" dirty="0" smtClean="0"/>
              <a:t>the </a:t>
            </a:r>
            <a:r>
              <a:rPr lang="en-GB" dirty="0"/>
              <a:t>linkages with the governance process of the European Semester;</a:t>
            </a:r>
          </a:p>
          <a:p>
            <a:pPr marL="171450" indent="-171450">
              <a:buFont typeface="Arial" pitchFamily="34" charset="0"/>
              <a:buChar char="•"/>
            </a:pPr>
            <a:r>
              <a:rPr lang="en-GB" dirty="0" smtClean="0"/>
              <a:t>the coordination &amp; integration </a:t>
            </a:r>
            <a:r>
              <a:rPr lang="en-GB" dirty="0"/>
              <a:t>of the CSF Funds;</a:t>
            </a:r>
          </a:p>
          <a:p>
            <a:pPr marL="171450" indent="-171450">
              <a:buFont typeface="Arial" pitchFamily="34" charset="0"/>
              <a:buChar char="•"/>
            </a:pPr>
            <a:r>
              <a:rPr lang="en-GB" dirty="0" smtClean="0"/>
              <a:t>horizontal principles &amp; policy </a:t>
            </a:r>
            <a:r>
              <a:rPr lang="en-GB" dirty="0"/>
              <a:t>objectives for the implementation of the CSF Funds;</a:t>
            </a:r>
          </a:p>
          <a:p>
            <a:pPr marL="171450" indent="-171450">
              <a:buFont typeface="Arial" pitchFamily="34" charset="0"/>
              <a:buChar char="•"/>
            </a:pPr>
            <a:r>
              <a:rPr lang="en-GB" dirty="0" smtClean="0"/>
              <a:t>the </a:t>
            </a:r>
            <a:r>
              <a:rPr lang="en-GB" dirty="0"/>
              <a:t>development of Partnership </a:t>
            </a:r>
            <a:r>
              <a:rPr lang="en-GB" dirty="0" smtClean="0"/>
              <a:t>Contracts &amp; programmes </a:t>
            </a:r>
            <a:r>
              <a:rPr lang="en-GB" dirty="0"/>
              <a:t>to address the </a:t>
            </a:r>
            <a:r>
              <a:rPr lang="en-GB" dirty="0" smtClean="0"/>
              <a:t>territorial challenges </a:t>
            </a:r>
            <a:r>
              <a:rPr lang="en-GB" dirty="0"/>
              <a:t>of smart, </a:t>
            </a:r>
            <a:r>
              <a:rPr lang="en-GB" dirty="0" smtClean="0"/>
              <a:t>sustainable &amp; inclusive </a:t>
            </a:r>
            <a:r>
              <a:rPr lang="en-GB" dirty="0"/>
              <a:t>growth;</a:t>
            </a:r>
          </a:p>
          <a:p>
            <a:pPr marL="171450" indent="-171450">
              <a:buFont typeface="Arial" pitchFamily="34" charset="0"/>
              <a:buChar char="•"/>
            </a:pPr>
            <a:r>
              <a:rPr lang="en-GB" dirty="0" smtClean="0"/>
              <a:t>priorities </a:t>
            </a:r>
            <a:r>
              <a:rPr lang="en-GB" dirty="0"/>
              <a:t>for cooperation activities</a:t>
            </a:r>
            <a:r>
              <a:rPr lang="en-GB" dirty="0" smtClean="0"/>
              <a:t>.</a:t>
            </a:r>
            <a:endParaRPr lang="en-GB" dirty="0"/>
          </a:p>
        </p:txBody>
      </p:sp>
      <p:sp>
        <p:nvSpPr>
          <p:cNvPr id="4" name="Header Placeholder 3"/>
          <p:cNvSpPr>
            <a:spLocks noGrp="1"/>
          </p:cNvSpPr>
          <p:nvPr>
            <p:ph type="hdr" sz="quarter" idx="10"/>
          </p:nvPr>
        </p:nvSpPr>
        <p:spPr/>
        <p:txBody>
          <a:bodyPr/>
          <a:lstStyle/>
          <a:p>
            <a:r>
              <a:rPr lang="en-GB" smtClean="0"/>
              <a:t>ESF Regulation 2014-20</a:t>
            </a:r>
            <a:endParaRPr lang="en-GB"/>
          </a:p>
        </p:txBody>
      </p:sp>
      <p:sp>
        <p:nvSpPr>
          <p:cNvPr id="5" name="Slide Number Placeholder 4"/>
          <p:cNvSpPr>
            <a:spLocks noGrp="1"/>
          </p:cNvSpPr>
          <p:nvPr>
            <p:ph type="sldNum" sz="quarter" idx="11"/>
          </p:nvPr>
        </p:nvSpPr>
        <p:spPr/>
        <p:txBody>
          <a:bodyPr/>
          <a:lstStyle/>
          <a:p>
            <a:pPr>
              <a:defRPr/>
            </a:pPr>
            <a:fld id="{5566F396-4B0D-4505-92F2-D8E9AB03F95B}" type="slidenum">
              <a:rPr lang="en-GB" smtClean="0"/>
              <a:pPr>
                <a:defRPr/>
              </a:pPr>
              <a:t>8</a:t>
            </a:fld>
            <a:endParaRPr lang="en-GB"/>
          </a:p>
        </p:txBody>
      </p:sp>
    </p:spTree>
    <p:extLst>
      <p:ext uri="{BB962C8B-B14F-4D97-AF65-F5344CB8AC3E}">
        <p14:creationId xmlns:p14="http://schemas.microsoft.com/office/powerpoint/2010/main" val="27375889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r>
              <a:rPr lang="en-GB" smtClean="0"/>
              <a:t>ESF Regulation 2014-20</a:t>
            </a:r>
            <a:endParaRPr lang="en-GB"/>
          </a:p>
        </p:txBody>
      </p:sp>
      <p:sp>
        <p:nvSpPr>
          <p:cNvPr id="5" name="Slide Number Placeholder 4"/>
          <p:cNvSpPr>
            <a:spLocks noGrp="1"/>
          </p:cNvSpPr>
          <p:nvPr>
            <p:ph type="sldNum" sz="quarter" idx="11"/>
          </p:nvPr>
        </p:nvSpPr>
        <p:spPr/>
        <p:txBody>
          <a:bodyPr/>
          <a:lstStyle/>
          <a:p>
            <a:pPr>
              <a:defRPr/>
            </a:pPr>
            <a:fld id="{5566F396-4B0D-4505-92F2-D8E9AB03F95B}" type="slidenum">
              <a:rPr lang="en-GB" smtClean="0"/>
              <a:pPr>
                <a:defRPr/>
              </a:pPr>
              <a:t>9</a:t>
            </a:fld>
            <a:endParaRPr lang="en-GB"/>
          </a:p>
        </p:txBody>
      </p:sp>
    </p:spTree>
    <p:extLst>
      <p:ext uri="{BB962C8B-B14F-4D97-AF65-F5344CB8AC3E}">
        <p14:creationId xmlns:p14="http://schemas.microsoft.com/office/powerpoint/2010/main" val="4040286131"/>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jpeg"/><Relationship Id="rId18" Type="http://schemas.openxmlformats.org/officeDocument/2006/relationships/image" Target="../media/image17.jpeg"/><Relationship Id="rId3" Type="http://schemas.openxmlformats.org/officeDocument/2006/relationships/image" Target="../media/image2.jpeg"/><Relationship Id="rId21" Type="http://schemas.openxmlformats.org/officeDocument/2006/relationships/image" Target="../media/image20.jpeg"/><Relationship Id="rId7" Type="http://schemas.openxmlformats.org/officeDocument/2006/relationships/image" Target="../media/image6.jpeg"/><Relationship Id="rId12" Type="http://schemas.openxmlformats.org/officeDocument/2006/relationships/image" Target="../media/image11.jpeg"/><Relationship Id="rId17" Type="http://schemas.openxmlformats.org/officeDocument/2006/relationships/image" Target="../media/image16.jpeg"/><Relationship Id="rId25" Type="http://schemas.openxmlformats.org/officeDocument/2006/relationships/image" Target="../media/image24.jpeg"/><Relationship Id="rId2" Type="http://schemas.openxmlformats.org/officeDocument/2006/relationships/image" Target="../media/image1.jpeg"/><Relationship Id="rId16" Type="http://schemas.openxmlformats.org/officeDocument/2006/relationships/image" Target="../media/image15.jpeg"/><Relationship Id="rId20" Type="http://schemas.openxmlformats.org/officeDocument/2006/relationships/image" Target="../media/image19.jpeg"/><Relationship Id="rId1" Type="http://schemas.openxmlformats.org/officeDocument/2006/relationships/slideMaster" Target="../slideMasters/slideMaster1.xml"/><Relationship Id="rId6" Type="http://schemas.openxmlformats.org/officeDocument/2006/relationships/image" Target="../media/image5.jpeg"/><Relationship Id="rId11" Type="http://schemas.openxmlformats.org/officeDocument/2006/relationships/image" Target="../media/image10.jpeg"/><Relationship Id="rId24" Type="http://schemas.openxmlformats.org/officeDocument/2006/relationships/image" Target="../media/image23.jpeg"/><Relationship Id="rId5" Type="http://schemas.openxmlformats.org/officeDocument/2006/relationships/image" Target="../media/image4.jpeg"/><Relationship Id="rId15" Type="http://schemas.openxmlformats.org/officeDocument/2006/relationships/image" Target="../media/image14.jpeg"/><Relationship Id="rId23" Type="http://schemas.openxmlformats.org/officeDocument/2006/relationships/image" Target="../media/image22.jpeg"/><Relationship Id="rId10" Type="http://schemas.openxmlformats.org/officeDocument/2006/relationships/image" Target="../media/image9.jpeg"/><Relationship Id="rId19" Type="http://schemas.openxmlformats.org/officeDocument/2006/relationships/image" Target="../media/image18.jpeg"/><Relationship Id="rId4" Type="http://schemas.openxmlformats.org/officeDocument/2006/relationships/image" Target="../media/image3.jpeg"/><Relationship Id="rId9" Type="http://schemas.openxmlformats.org/officeDocument/2006/relationships/image" Target="../media/image8.jpeg"/><Relationship Id="rId14" Type="http://schemas.openxmlformats.org/officeDocument/2006/relationships/image" Target="../media/image13.jpeg"/><Relationship Id="rId22" Type="http://schemas.openxmlformats.org/officeDocument/2006/relationships/image" Target="../media/image2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a:xfrm>
            <a:off x="12700" y="1700213"/>
            <a:ext cx="9131300" cy="1944687"/>
          </a:xfrm>
        </p:spPr>
        <p:txBody>
          <a:bodyPr/>
          <a:lstStyle>
            <a:lvl1pPr>
              <a:defRPr smtClean="0"/>
            </a:lvl1pPr>
          </a:lstStyle>
          <a:p>
            <a:pPr lvl="0"/>
            <a:r>
              <a:rPr lang="en-GB" noProof="0" smtClean="0"/>
              <a:t>Click to edit Master title style</a:t>
            </a:r>
          </a:p>
        </p:txBody>
      </p:sp>
      <p:sp>
        <p:nvSpPr>
          <p:cNvPr id="41987" name="Rectangle 3"/>
          <p:cNvSpPr>
            <a:spLocks noGrp="1" noChangeArrowheads="1"/>
          </p:cNvSpPr>
          <p:nvPr>
            <p:ph type="subTitle" idx="1"/>
          </p:nvPr>
        </p:nvSpPr>
        <p:spPr>
          <a:xfrm>
            <a:off x="12700" y="4556125"/>
            <a:ext cx="9131300" cy="1752600"/>
          </a:xfrm>
        </p:spPr>
        <p:txBody>
          <a:bodyPr/>
          <a:lstStyle>
            <a:lvl1pPr marL="0" indent="0" algn="ctr">
              <a:buFont typeface="Wingdings" pitchFamily="2" charset="2"/>
              <a:buNone/>
              <a:defRPr sz="2000" smtClean="0"/>
            </a:lvl1pPr>
          </a:lstStyle>
          <a:p>
            <a:pPr lvl="0"/>
            <a:r>
              <a:rPr lang="en-GB" noProof="0" smtClean="0"/>
              <a:t>Click to edit Master subtitle style</a:t>
            </a:r>
          </a:p>
        </p:txBody>
      </p:sp>
      <p:sp>
        <p:nvSpPr>
          <p:cNvPr id="41988" name="Line 4"/>
          <p:cNvSpPr>
            <a:spLocks noChangeShapeType="1"/>
          </p:cNvSpPr>
          <p:nvPr/>
        </p:nvSpPr>
        <p:spPr bwMode="auto">
          <a:xfrm>
            <a:off x="0" y="1722438"/>
            <a:ext cx="9140825" cy="0"/>
          </a:xfrm>
          <a:prstGeom prst="line">
            <a:avLst/>
          </a:prstGeom>
          <a:noFill/>
          <a:ln w="12700">
            <a:solidFill>
              <a:srgbClr val="66CCFF"/>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41989" name="Group 5"/>
          <p:cNvGrpSpPr>
            <a:grpSpLocks noChangeAspect="1"/>
          </p:cNvGrpSpPr>
          <p:nvPr/>
        </p:nvGrpSpPr>
        <p:grpSpPr bwMode="auto">
          <a:xfrm>
            <a:off x="0" y="6451600"/>
            <a:ext cx="9140825" cy="433388"/>
            <a:chOff x="4471" y="2508"/>
            <a:chExt cx="7609" cy="358"/>
          </a:xfrm>
        </p:grpSpPr>
        <p:sp>
          <p:nvSpPr>
            <p:cNvPr id="41990" name="AutoShape 6"/>
            <p:cNvSpPr>
              <a:spLocks noChangeAspect="1" noChangeArrowheads="1"/>
            </p:cNvSpPr>
            <p:nvPr/>
          </p:nvSpPr>
          <p:spPr bwMode="auto">
            <a:xfrm>
              <a:off x="4471" y="2508"/>
              <a:ext cx="7609"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endParaRPr lang="fr-BE" sz="1800"/>
            </a:p>
          </p:txBody>
        </p:sp>
        <p:pic>
          <p:nvPicPr>
            <p:cNvPr id="41991" name="Picture 7" descr="Sarmite Gromska_003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87"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2" name="Picture 8" descr="poland2_09feb_07"/>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103" y="2508"/>
              <a:ext cx="357"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3" name="Picture 9" descr="Mr Dellisse 4"/>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048"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4" name="Picture 10" descr="jana015"/>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679"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5" name="Picture 11" descr="investing in people portugal0023"/>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7625"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6" name="Picture 12" descr="investing in people IT022"/>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10462" y="2508"/>
              <a:ext cx="357"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7" name="Picture 13" descr="investing in people ireland0045"/>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8569"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8" name="Picture 14" descr="investing in people ireland0069"/>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11092" y="2508"/>
              <a:ext cx="358"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9" name="Picture 15" descr="DSC_1053"/>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9832" y="2508"/>
              <a:ext cx="357" cy="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00" name="Picture 16" descr="DSC_2369"/>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8255" y="2508"/>
              <a:ext cx="358" cy="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01" name="Picture 17" descr="DSC_2256"/>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4471"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02" name="Picture 18" descr="DSC_222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417"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03" name="Picture 19" descr="DSC_0409"/>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993"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04" name="Picture 20" descr="DSC_0180"/>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9516"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05" name="Picture 21" descr="andrej 2nd015"/>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7939"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06" name="Picture 22" descr="DSC_0019"/>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9201" y="2508"/>
              <a:ext cx="358" cy="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07" name="Picture 23" descr="investing in people portugal0006"/>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8885"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08" name="Picture 24" descr="investing in people FI Harri119"/>
            <p:cNvPicPr>
              <a:picLocks noChangeAspect="1" noChangeArrowheads="1"/>
            </p:cNvPicPr>
            <p:nvPr userDrawn="1"/>
          </p:nvPicPr>
          <p:blipFill>
            <a:blip r:embed="rId19">
              <a:extLst>
                <a:ext uri="{28A0092B-C50C-407E-A947-70E740481C1C}">
                  <a14:useLocalDpi xmlns:a14="http://schemas.microsoft.com/office/drawing/2010/main" val="0"/>
                </a:ext>
              </a:extLst>
            </a:blip>
            <a:srcRect/>
            <a:stretch>
              <a:fillRect/>
            </a:stretch>
          </p:blipFill>
          <p:spPr bwMode="auto">
            <a:xfrm>
              <a:off x="11408"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09" name="Picture 25" descr="investing in people CZ009"/>
            <p:cNvPicPr>
              <a:picLocks noChangeAspect="1" noChangeArrowheads="1"/>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10777"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10" name="Picture 26" descr="DSC_1107"/>
            <p:cNvPicPr>
              <a:picLocks noChangeAspect="1" noChangeArrowheads="1"/>
            </p:cNvPicPr>
            <p:nvPr userDrawn="1"/>
          </p:nvPicPr>
          <p:blipFill>
            <a:blip r:embed="rId21">
              <a:extLst>
                <a:ext uri="{28A0092B-C50C-407E-A947-70E740481C1C}">
                  <a14:useLocalDpi xmlns:a14="http://schemas.microsoft.com/office/drawing/2010/main" val="0"/>
                </a:ext>
              </a:extLst>
            </a:blip>
            <a:srcRect/>
            <a:stretch>
              <a:fillRect/>
            </a:stretch>
          </p:blipFill>
          <p:spPr bwMode="auto">
            <a:xfrm>
              <a:off x="5733" y="2508"/>
              <a:ext cx="357"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11" name="Picture 27" descr="DSC_1039"/>
            <p:cNvPicPr>
              <a:picLocks noChangeAspect="1" noChangeArrowheads="1"/>
            </p:cNvPicPr>
            <p:nvPr userDrawn="1"/>
          </p:nvPicPr>
          <p:blipFill>
            <a:blip r:embed="rId22">
              <a:extLst>
                <a:ext uri="{28A0092B-C50C-407E-A947-70E740481C1C}">
                  <a14:useLocalDpi xmlns:a14="http://schemas.microsoft.com/office/drawing/2010/main" val="0"/>
                </a:ext>
              </a:extLst>
            </a:blip>
            <a:srcRect/>
            <a:stretch>
              <a:fillRect/>
            </a:stretch>
          </p:blipFill>
          <p:spPr bwMode="auto">
            <a:xfrm>
              <a:off x="6363"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12" name="Picture 28" descr="DSC_0396"/>
            <p:cNvPicPr>
              <a:picLocks noChangeAspect="1" noChangeArrowheads="1"/>
            </p:cNvPicPr>
            <p:nvPr userDrawn="1"/>
          </p:nvPicPr>
          <p:blipFill>
            <a:blip r:embed="rId23">
              <a:extLst>
                <a:ext uri="{28A0092B-C50C-407E-A947-70E740481C1C}">
                  <a14:useLocalDpi xmlns:a14="http://schemas.microsoft.com/office/drawing/2010/main" val="0"/>
                </a:ext>
              </a:extLst>
            </a:blip>
            <a:srcRect/>
            <a:stretch>
              <a:fillRect/>
            </a:stretch>
          </p:blipFill>
          <p:spPr bwMode="auto">
            <a:xfrm>
              <a:off x="7309"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13" name="Picture 29" descr="DSC_0201"/>
            <p:cNvPicPr>
              <a:picLocks noChangeAspect="1" noChangeArrowheads="1"/>
            </p:cNvPicPr>
            <p:nvPr userDrawn="1"/>
          </p:nvPicPr>
          <p:blipFill>
            <a:blip r:embed="rId24">
              <a:extLst>
                <a:ext uri="{28A0092B-C50C-407E-A947-70E740481C1C}">
                  <a14:useLocalDpi xmlns:a14="http://schemas.microsoft.com/office/drawing/2010/main" val="0"/>
                </a:ext>
              </a:extLst>
            </a:blip>
            <a:srcRect/>
            <a:stretch>
              <a:fillRect/>
            </a:stretch>
          </p:blipFill>
          <p:spPr bwMode="auto">
            <a:xfrm>
              <a:off x="10146"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14" name="Picture 30" descr="Andreas Apatzidis"/>
            <p:cNvPicPr>
              <a:picLocks noChangeAspect="1" noChangeArrowheads="1"/>
            </p:cNvPicPr>
            <p:nvPr userDrawn="1"/>
          </p:nvPicPr>
          <p:blipFill>
            <a:blip r:embed="rId25">
              <a:extLst>
                <a:ext uri="{28A0092B-C50C-407E-A947-70E740481C1C}">
                  <a14:useLocalDpi xmlns:a14="http://schemas.microsoft.com/office/drawing/2010/main" val="0"/>
                </a:ext>
              </a:extLst>
            </a:blip>
            <a:srcRect/>
            <a:stretch>
              <a:fillRect/>
            </a:stretch>
          </p:blipFill>
          <p:spPr bwMode="auto">
            <a:xfrm>
              <a:off x="11722"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2015" name="Group 32"/>
          <p:cNvGrpSpPr>
            <a:grpSpLocks noChangeAspect="1"/>
          </p:cNvGrpSpPr>
          <p:nvPr/>
        </p:nvGrpSpPr>
        <p:grpSpPr bwMode="auto">
          <a:xfrm>
            <a:off x="0" y="6451600"/>
            <a:ext cx="9140825" cy="433388"/>
            <a:chOff x="4471" y="2508"/>
            <a:chExt cx="7609" cy="358"/>
          </a:xfrm>
        </p:grpSpPr>
        <p:sp>
          <p:nvSpPr>
            <p:cNvPr id="42016" name="AutoShape 33"/>
            <p:cNvSpPr>
              <a:spLocks noChangeAspect="1" noChangeArrowheads="1"/>
            </p:cNvSpPr>
            <p:nvPr/>
          </p:nvSpPr>
          <p:spPr bwMode="auto">
            <a:xfrm>
              <a:off x="4471" y="2508"/>
              <a:ext cx="7609"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endParaRPr lang="fr-BE" sz="1800"/>
            </a:p>
          </p:txBody>
        </p:sp>
        <p:pic>
          <p:nvPicPr>
            <p:cNvPr id="42017" name="Picture 34" descr="Sarmite Gromska_003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87"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18" name="Picture 35" descr="poland2_09feb_07"/>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103" y="2508"/>
              <a:ext cx="357"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19" name="Picture 36" descr="Mr Dellisse 4"/>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048"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20" name="Picture 37" descr="jana015"/>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679"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21" name="Picture 38" descr="investing in people portugal0023"/>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7625"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22" name="Picture 39" descr="investing in people IT022"/>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10462" y="2508"/>
              <a:ext cx="357"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23" name="Picture 40" descr="investing in people ireland0045"/>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8569"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24" name="Picture 41" descr="investing in people ireland0069"/>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11092" y="2508"/>
              <a:ext cx="358"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25" name="Picture 42" descr="DSC_1053"/>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9832" y="2508"/>
              <a:ext cx="357" cy="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26" name="Picture 43" descr="DSC_2369"/>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8255" y="2508"/>
              <a:ext cx="358" cy="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27" name="Picture 44" descr="DSC_2256"/>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4471"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28" name="Picture 45" descr="DSC_222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417"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29" name="Picture 46" descr="DSC_0409"/>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993"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30" name="Picture 47" descr="DSC_0180"/>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9516"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31" name="Picture 48" descr="andrej 2nd015"/>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7939"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32" name="Picture 49" descr="DSC_0019"/>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9201" y="2508"/>
              <a:ext cx="358" cy="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33" name="Picture 50" descr="investing in people portugal0006"/>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8885"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34" name="Picture 51" descr="investing in people FI Harri119"/>
            <p:cNvPicPr>
              <a:picLocks noChangeAspect="1" noChangeArrowheads="1"/>
            </p:cNvPicPr>
            <p:nvPr userDrawn="1"/>
          </p:nvPicPr>
          <p:blipFill>
            <a:blip r:embed="rId19">
              <a:extLst>
                <a:ext uri="{28A0092B-C50C-407E-A947-70E740481C1C}">
                  <a14:useLocalDpi xmlns:a14="http://schemas.microsoft.com/office/drawing/2010/main" val="0"/>
                </a:ext>
              </a:extLst>
            </a:blip>
            <a:srcRect/>
            <a:stretch>
              <a:fillRect/>
            </a:stretch>
          </p:blipFill>
          <p:spPr bwMode="auto">
            <a:xfrm>
              <a:off x="11408"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35" name="Picture 52" descr="investing in people CZ009"/>
            <p:cNvPicPr>
              <a:picLocks noChangeAspect="1" noChangeArrowheads="1"/>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10777"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36" name="Picture 53" descr="DSC_1107"/>
            <p:cNvPicPr>
              <a:picLocks noChangeAspect="1" noChangeArrowheads="1"/>
            </p:cNvPicPr>
            <p:nvPr userDrawn="1"/>
          </p:nvPicPr>
          <p:blipFill>
            <a:blip r:embed="rId21">
              <a:extLst>
                <a:ext uri="{28A0092B-C50C-407E-A947-70E740481C1C}">
                  <a14:useLocalDpi xmlns:a14="http://schemas.microsoft.com/office/drawing/2010/main" val="0"/>
                </a:ext>
              </a:extLst>
            </a:blip>
            <a:srcRect/>
            <a:stretch>
              <a:fillRect/>
            </a:stretch>
          </p:blipFill>
          <p:spPr bwMode="auto">
            <a:xfrm>
              <a:off x="5733" y="2508"/>
              <a:ext cx="357"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37" name="Picture 54" descr="DSC_1039"/>
            <p:cNvPicPr>
              <a:picLocks noChangeAspect="1" noChangeArrowheads="1"/>
            </p:cNvPicPr>
            <p:nvPr userDrawn="1"/>
          </p:nvPicPr>
          <p:blipFill>
            <a:blip r:embed="rId22">
              <a:extLst>
                <a:ext uri="{28A0092B-C50C-407E-A947-70E740481C1C}">
                  <a14:useLocalDpi xmlns:a14="http://schemas.microsoft.com/office/drawing/2010/main" val="0"/>
                </a:ext>
              </a:extLst>
            </a:blip>
            <a:srcRect/>
            <a:stretch>
              <a:fillRect/>
            </a:stretch>
          </p:blipFill>
          <p:spPr bwMode="auto">
            <a:xfrm>
              <a:off x="6363"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38" name="Picture 55" descr="DSC_0396"/>
            <p:cNvPicPr>
              <a:picLocks noChangeAspect="1" noChangeArrowheads="1"/>
            </p:cNvPicPr>
            <p:nvPr userDrawn="1"/>
          </p:nvPicPr>
          <p:blipFill>
            <a:blip r:embed="rId23">
              <a:extLst>
                <a:ext uri="{28A0092B-C50C-407E-A947-70E740481C1C}">
                  <a14:useLocalDpi xmlns:a14="http://schemas.microsoft.com/office/drawing/2010/main" val="0"/>
                </a:ext>
              </a:extLst>
            </a:blip>
            <a:srcRect/>
            <a:stretch>
              <a:fillRect/>
            </a:stretch>
          </p:blipFill>
          <p:spPr bwMode="auto">
            <a:xfrm>
              <a:off x="7309"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39" name="Picture 56" descr="DSC_0201"/>
            <p:cNvPicPr>
              <a:picLocks noChangeAspect="1" noChangeArrowheads="1"/>
            </p:cNvPicPr>
            <p:nvPr userDrawn="1"/>
          </p:nvPicPr>
          <p:blipFill>
            <a:blip r:embed="rId24">
              <a:extLst>
                <a:ext uri="{28A0092B-C50C-407E-A947-70E740481C1C}">
                  <a14:useLocalDpi xmlns:a14="http://schemas.microsoft.com/office/drawing/2010/main" val="0"/>
                </a:ext>
              </a:extLst>
            </a:blip>
            <a:srcRect/>
            <a:stretch>
              <a:fillRect/>
            </a:stretch>
          </p:blipFill>
          <p:spPr bwMode="auto">
            <a:xfrm>
              <a:off x="10146"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40" name="Picture 57" descr="Andreas Apatzidis"/>
            <p:cNvPicPr>
              <a:picLocks noChangeAspect="1" noChangeArrowheads="1"/>
            </p:cNvPicPr>
            <p:nvPr userDrawn="1"/>
          </p:nvPicPr>
          <p:blipFill>
            <a:blip r:embed="rId25">
              <a:extLst>
                <a:ext uri="{28A0092B-C50C-407E-A947-70E740481C1C}">
                  <a14:useLocalDpi xmlns:a14="http://schemas.microsoft.com/office/drawing/2010/main" val="0"/>
                </a:ext>
              </a:extLst>
            </a:blip>
            <a:srcRect/>
            <a:stretch>
              <a:fillRect/>
            </a:stretch>
          </p:blipFill>
          <p:spPr bwMode="auto">
            <a:xfrm>
              <a:off x="11722"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spd="slow">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866" y="188913"/>
            <a:ext cx="9053959" cy="1431925"/>
          </a:xfrm>
        </p:spPr>
        <p:txBody>
          <a:bodyPr/>
          <a:lstStyle/>
          <a:p>
            <a:r>
              <a:rPr lang="en-US" dirty="0" smtClean="0"/>
              <a:t>Click to edit Master title style</a:t>
            </a:r>
            <a:endParaRPr lang="fr-BE" dirty="0"/>
          </a:p>
        </p:txBody>
      </p:sp>
      <p:sp>
        <p:nvSpPr>
          <p:cNvPr id="3" name="Content Placeholder 2"/>
          <p:cNvSpPr>
            <a:spLocks noGrp="1"/>
          </p:cNvSpPr>
          <p:nvPr>
            <p:ph idx="1"/>
          </p:nvPr>
        </p:nvSpPr>
        <p:spPr>
          <a:xfrm>
            <a:off x="107504" y="1844675"/>
            <a:ext cx="9053959" cy="4392613"/>
          </a:xfrm>
        </p:spPr>
        <p:txBody>
          <a:bodyPr/>
          <a:lstStyle>
            <a:lvl1pPr>
              <a:spcBef>
                <a:spcPts val="600"/>
              </a:spcBef>
              <a:defRPr sz="2400"/>
            </a:lvl1pPr>
            <a:lvl2pPr>
              <a:spcBef>
                <a:spcPts val="600"/>
              </a:spcBef>
              <a:defRPr sz="2400"/>
            </a:lvl2pPr>
            <a:lvl3pPr>
              <a:spcBef>
                <a:spcPts val="600"/>
              </a:spcBef>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BE" dirty="0"/>
          </a:p>
        </p:txBody>
      </p:sp>
    </p:spTree>
    <p:extLst>
      <p:ext uri="{BB962C8B-B14F-4D97-AF65-F5344CB8AC3E}">
        <p14:creationId xmlns:p14="http://schemas.microsoft.com/office/powerpoint/2010/main" val="651095218"/>
      </p:ext>
    </p:extLst>
  </p:cSld>
  <p:clrMapOvr>
    <a:masterClrMapping/>
  </p:clrMapOvr>
  <p:transition spd="slow">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Content Placeholder 2"/>
          <p:cNvSpPr>
            <a:spLocks noGrp="1"/>
          </p:cNvSpPr>
          <p:nvPr>
            <p:ph sz="half" idx="1"/>
          </p:nvPr>
        </p:nvSpPr>
        <p:spPr>
          <a:xfrm>
            <a:off x="379413" y="1844675"/>
            <a:ext cx="4314825" cy="4392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Content Placeholder 3"/>
          <p:cNvSpPr>
            <a:spLocks noGrp="1"/>
          </p:cNvSpPr>
          <p:nvPr>
            <p:ph sz="half" idx="2"/>
          </p:nvPr>
        </p:nvSpPr>
        <p:spPr>
          <a:xfrm>
            <a:off x="4846638" y="1844675"/>
            <a:ext cx="4314825" cy="4392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Tree>
    <p:extLst>
      <p:ext uri="{BB962C8B-B14F-4D97-AF65-F5344CB8AC3E}">
        <p14:creationId xmlns:p14="http://schemas.microsoft.com/office/powerpoint/2010/main" val="605980525"/>
      </p:ext>
    </p:extLst>
  </p:cSld>
  <p:clrMapOvr>
    <a:masterClrMapping/>
  </p:clrMapOvr>
  <p:transition spd="slow">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r-B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Tree>
    <p:extLst>
      <p:ext uri="{BB962C8B-B14F-4D97-AF65-F5344CB8AC3E}">
        <p14:creationId xmlns:p14="http://schemas.microsoft.com/office/powerpoint/2010/main" val="3221590022"/>
      </p:ext>
    </p:extLst>
  </p:cSld>
  <p:clrMapOvr>
    <a:masterClrMapping/>
  </p:clrMapOvr>
  <p:transition spd="slow">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Tree>
    <p:extLst>
      <p:ext uri="{BB962C8B-B14F-4D97-AF65-F5344CB8AC3E}">
        <p14:creationId xmlns:p14="http://schemas.microsoft.com/office/powerpoint/2010/main" val="3856996152"/>
      </p:ext>
    </p:extLst>
  </p:cSld>
  <p:clrMapOvr>
    <a:masterClrMapping/>
  </p:clrMapOvr>
  <p:transition spd="slow">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1133563"/>
      </p:ext>
    </p:extLst>
  </p:cSld>
  <p:clrMapOvr>
    <a:masterClrMapping/>
  </p:clrMapOvr>
  <p:transition spd="slow">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188913"/>
            <a:ext cx="9140825" cy="1431925"/>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0" y="1700213"/>
            <a:ext cx="9161463" cy="4751387"/>
          </a:xfrm>
        </p:spPr>
        <p:txBody>
          <a:bodyPr/>
          <a:lstStyle/>
          <a:p>
            <a:pPr lvl="0"/>
            <a:endParaRPr lang="en-GB" noProof="0"/>
          </a:p>
        </p:txBody>
      </p:sp>
    </p:spTree>
    <p:extLst>
      <p:ext uri="{BB962C8B-B14F-4D97-AF65-F5344CB8AC3E}">
        <p14:creationId xmlns:p14="http://schemas.microsoft.com/office/powerpoint/2010/main" val="3450490519"/>
      </p:ext>
    </p:extLst>
  </p:cSld>
  <p:clrMapOvr>
    <a:masterClrMapping/>
  </p:clrMapOvr>
  <p:transition spd="slow">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image" Target="../media/image5.jpeg"/><Relationship Id="rId18" Type="http://schemas.openxmlformats.org/officeDocument/2006/relationships/image" Target="../media/image10.jpeg"/><Relationship Id="rId26" Type="http://schemas.openxmlformats.org/officeDocument/2006/relationships/image" Target="../media/image18.jpeg"/><Relationship Id="rId3" Type="http://schemas.openxmlformats.org/officeDocument/2006/relationships/slideLayout" Target="../slideLayouts/slideLayout3.xml"/><Relationship Id="rId21" Type="http://schemas.openxmlformats.org/officeDocument/2006/relationships/image" Target="../media/image13.jpeg"/><Relationship Id="rId7" Type="http://schemas.openxmlformats.org/officeDocument/2006/relationships/slideLayout" Target="../slideLayouts/slideLayout7.xml"/><Relationship Id="rId12" Type="http://schemas.openxmlformats.org/officeDocument/2006/relationships/image" Target="../media/image4.jpeg"/><Relationship Id="rId17" Type="http://schemas.openxmlformats.org/officeDocument/2006/relationships/image" Target="../media/image9.jpeg"/><Relationship Id="rId25" Type="http://schemas.openxmlformats.org/officeDocument/2006/relationships/image" Target="../media/image17.jpeg"/><Relationship Id="rId2" Type="http://schemas.openxmlformats.org/officeDocument/2006/relationships/slideLayout" Target="../slideLayouts/slideLayout2.xml"/><Relationship Id="rId16" Type="http://schemas.openxmlformats.org/officeDocument/2006/relationships/image" Target="../media/image8.jpeg"/><Relationship Id="rId20" Type="http://schemas.openxmlformats.org/officeDocument/2006/relationships/image" Target="../media/image12.jpeg"/><Relationship Id="rId29" Type="http://schemas.openxmlformats.org/officeDocument/2006/relationships/image" Target="../media/image2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jpeg"/><Relationship Id="rId24" Type="http://schemas.openxmlformats.org/officeDocument/2006/relationships/image" Target="../media/image16.jpeg"/><Relationship Id="rId32" Type="http://schemas.openxmlformats.org/officeDocument/2006/relationships/image" Target="../media/image24.jpeg"/><Relationship Id="rId5" Type="http://schemas.openxmlformats.org/officeDocument/2006/relationships/slideLayout" Target="../slideLayouts/slideLayout5.xml"/><Relationship Id="rId15" Type="http://schemas.openxmlformats.org/officeDocument/2006/relationships/image" Target="../media/image7.jpeg"/><Relationship Id="rId23" Type="http://schemas.openxmlformats.org/officeDocument/2006/relationships/image" Target="../media/image15.jpeg"/><Relationship Id="rId28" Type="http://schemas.openxmlformats.org/officeDocument/2006/relationships/image" Target="../media/image20.jpeg"/><Relationship Id="rId10" Type="http://schemas.openxmlformats.org/officeDocument/2006/relationships/image" Target="../media/image2.jpeg"/><Relationship Id="rId19" Type="http://schemas.openxmlformats.org/officeDocument/2006/relationships/image" Target="../media/image11.jpeg"/><Relationship Id="rId31" Type="http://schemas.openxmlformats.org/officeDocument/2006/relationships/image" Target="../media/image23.jpeg"/><Relationship Id="rId4" Type="http://schemas.openxmlformats.org/officeDocument/2006/relationships/slideLayout" Target="../slideLayouts/slideLayout4.xml"/><Relationship Id="rId9" Type="http://schemas.openxmlformats.org/officeDocument/2006/relationships/image" Target="../media/image1.jpeg"/><Relationship Id="rId14" Type="http://schemas.openxmlformats.org/officeDocument/2006/relationships/image" Target="../media/image6.jpeg"/><Relationship Id="rId22" Type="http://schemas.openxmlformats.org/officeDocument/2006/relationships/image" Target="../media/image14.jpeg"/><Relationship Id="rId27" Type="http://schemas.openxmlformats.org/officeDocument/2006/relationships/image" Target="../media/image19.jpeg"/><Relationship Id="rId30" Type="http://schemas.openxmlformats.org/officeDocument/2006/relationships/image" Target="../media/image2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476250"/>
            <a:ext cx="9140825"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0" y="1700213"/>
            <a:ext cx="9161463"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Line 4"/>
          <p:cNvSpPr>
            <a:spLocks noChangeShapeType="1"/>
          </p:cNvSpPr>
          <p:nvPr/>
        </p:nvSpPr>
        <p:spPr bwMode="auto">
          <a:xfrm>
            <a:off x="0" y="1722438"/>
            <a:ext cx="9140825" cy="0"/>
          </a:xfrm>
          <a:prstGeom prst="line">
            <a:avLst/>
          </a:prstGeom>
          <a:noFill/>
          <a:ln w="12700">
            <a:solidFill>
              <a:srgbClr val="66CCFF"/>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1029" name="Group 5"/>
          <p:cNvGrpSpPr>
            <a:grpSpLocks noChangeAspect="1"/>
          </p:cNvGrpSpPr>
          <p:nvPr/>
        </p:nvGrpSpPr>
        <p:grpSpPr bwMode="auto">
          <a:xfrm>
            <a:off x="0" y="6451600"/>
            <a:ext cx="9140825" cy="433388"/>
            <a:chOff x="4471" y="2508"/>
            <a:chExt cx="7609" cy="358"/>
          </a:xfrm>
        </p:grpSpPr>
        <p:sp>
          <p:nvSpPr>
            <p:cNvPr id="1057" name="AutoShape 6"/>
            <p:cNvSpPr>
              <a:spLocks noChangeAspect="1" noChangeArrowheads="1"/>
            </p:cNvSpPr>
            <p:nvPr/>
          </p:nvSpPr>
          <p:spPr bwMode="auto">
            <a:xfrm>
              <a:off x="4471" y="2508"/>
              <a:ext cx="7609"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endParaRPr lang="fr-BE" sz="1800"/>
            </a:p>
          </p:txBody>
        </p:sp>
        <p:pic>
          <p:nvPicPr>
            <p:cNvPr id="1058" name="Picture 7" descr="Sarmite Gromska_0031"/>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4787"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9" name="Picture 8" descr="poland2_09feb_07"/>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5103" y="2508"/>
              <a:ext cx="357"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60" name="Picture 9" descr="Mr Dellisse 4"/>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6048"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61" name="Picture 10" descr="jana015"/>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6679"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62" name="Picture 11" descr="investing in people portugal002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625"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63" name="Picture 12" descr="investing in people IT022"/>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0462" y="2508"/>
              <a:ext cx="357"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64" name="Picture 13" descr="investing in people ireland0045"/>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569"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65" name="Picture 14" descr="investing in people ireland0069"/>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11092" y="2508"/>
              <a:ext cx="358"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66" name="Picture 15" descr="DSC_1053"/>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9832" y="2508"/>
              <a:ext cx="357" cy="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67" name="Picture 16" descr="DSC_2369"/>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8255" y="2508"/>
              <a:ext cx="358" cy="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68" name="Picture 17" descr="DSC_2256"/>
            <p:cNvPicPr>
              <a:picLocks noChangeAspect="1" noChangeArrowheads="1"/>
            </p:cNvPicPr>
            <p:nvPr userDrawn="1"/>
          </p:nvPicPr>
          <p:blipFill>
            <a:blip r:embed="rId19">
              <a:extLst>
                <a:ext uri="{28A0092B-C50C-407E-A947-70E740481C1C}">
                  <a14:useLocalDpi xmlns:a14="http://schemas.microsoft.com/office/drawing/2010/main" val="0"/>
                </a:ext>
              </a:extLst>
            </a:blip>
            <a:srcRect/>
            <a:stretch>
              <a:fillRect/>
            </a:stretch>
          </p:blipFill>
          <p:spPr bwMode="auto">
            <a:xfrm>
              <a:off x="4471"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69" name="Picture 18" descr="DSC_2223"/>
            <p:cNvPicPr>
              <a:picLocks noChangeAspect="1" noChangeArrowheads="1"/>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5417"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70" name="Picture 19" descr="DSC_0409"/>
            <p:cNvPicPr>
              <a:picLocks noChangeAspect="1" noChangeArrowheads="1"/>
            </p:cNvPicPr>
            <p:nvPr userDrawn="1"/>
          </p:nvPicPr>
          <p:blipFill>
            <a:blip r:embed="rId21">
              <a:extLst>
                <a:ext uri="{28A0092B-C50C-407E-A947-70E740481C1C}">
                  <a14:useLocalDpi xmlns:a14="http://schemas.microsoft.com/office/drawing/2010/main" val="0"/>
                </a:ext>
              </a:extLst>
            </a:blip>
            <a:srcRect/>
            <a:stretch>
              <a:fillRect/>
            </a:stretch>
          </p:blipFill>
          <p:spPr bwMode="auto">
            <a:xfrm>
              <a:off x="6993"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71" name="Picture 20" descr="DSC_0180"/>
            <p:cNvPicPr>
              <a:picLocks noChangeAspect="1" noChangeArrowheads="1"/>
            </p:cNvPicPr>
            <p:nvPr userDrawn="1"/>
          </p:nvPicPr>
          <p:blipFill>
            <a:blip r:embed="rId22">
              <a:extLst>
                <a:ext uri="{28A0092B-C50C-407E-A947-70E740481C1C}">
                  <a14:useLocalDpi xmlns:a14="http://schemas.microsoft.com/office/drawing/2010/main" val="0"/>
                </a:ext>
              </a:extLst>
            </a:blip>
            <a:srcRect/>
            <a:stretch>
              <a:fillRect/>
            </a:stretch>
          </p:blipFill>
          <p:spPr bwMode="auto">
            <a:xfrm>
              <a:off x="9516"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72" name="Picture 21" descr="andrej 2nd015"/>
            <p:cNvPicPr>
              <a:picLocks noChangeAspect="1" noChangeArrowheads="1"/>
            </p:cNvPicPr>
            <p:nvPr userDrawn="1"/>
          </p:nvPicPr>
          <p:blipFill>
            <a:blip r:embed="rId23">
              <a:extLst>
                <a:ext uri="{28A0092B-C50C-407E-A947-70E740481C1C}">
                  <a14:useLocalDpi xmlns:a14="http://schemas.microsoft.com/office/drawing/2010/main" val="0"/>
                </a:ext>
              </a:extLst>
            </a:blip>
            <a:srcRect/>
            <a:stretch>
              <a:fillRect/>
            </a:stretch>
          </p:blipFill>
          <p:spPr bwMode="auto">
            <a:xfrm>
              <a:off x="7939"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73" name="Picture 22" descr="DSC_0019"/>
            <p:cNvPicPr>
              <a:picLocks noChangeAspect="1" noChangeArrowheads="1"/>
            </p:cNvPicPr>
            <p:nvPr userDrawn="1"/>
          </p:nvPicPr>
          <p:blipFill>
            <a:blip r:embed="rId24">
              <a:extLst>
                <a:ext uri="{28A0092B-C50C-407E-A947-70E740481C1C}">
                  <a14:useLocalDpi xmlns:a14="http://schemas.microsoft.com/office/drawing/2010/main" val="0"/>
                </a:ext>
              </a:extLst>
            </a:blip>
            <a:srcRect/>
            <a:stretch>
              <a:fillRect/>
            </a:stretch>
          </p:blipFill>
          <p:spPr bwMode="auto">
            <a:xfrm>
              <a:off x="9201" y="2508"/>
              <a:ext cx="358" cy="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74" name="Picture 23" descr="investing in people portugal0006"/>
            <p:cNvPicPr>
              <a:picLocks noChangeAspect="1" noChangeArrowheads="1"/>
            </p:cNvPicPr>
            <p:nvPr userDrawn="1"/>
          </p:nvPicPr>
          <p:blipFill>
            <a:blip r:embed="rId25">
              <a:extLst>
                <a:ext uri="{28A0092B-C50C-407E-A947-70E740481C1C}">
                  <a14:useLocalDpi xmlns:a14="http://schemas.microsoft.com/office/drawing/2010/main" val="0"/>
                </a:ext>
              </a:extLst>
            </a:blip>
            <a:srcRect/>
            <a:stretch>
              <a:fillRect/>
            </a:stretch>
          </p:blipFill>
          <p:spPr bwMode="auto">
            <a:xfrm>
              <a:off x="8885"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75" name="Picture 24" descr="investing in people FI Harri119"/>
            <p:cNvPicPr>
              <a:picLocks noChangeAspect="1" noChangeArrowheads="1"/>
            </p:cNvPicPr>
            <p:nvPr userDrawn="1"/>
          </p:nvPicPr>
          <p:blipFill>
            <a:blip r:embed="rId26">
              <a:extLst>
                <a:ext uri="{28A0092B-C50C-407E-A947-70E740481C1C}">
                  <a14:useLocalDpi xmlns:a14="http://schemas.microsoft.com/office/drawing/2010/main" val="0"/>
                </a:ext>
              </a:extLst>
            </a:blip>
            <a:srcRect/>
            <a:stretch>
              <a:fillRect/>
            </a:stretch>
          </p:blipFill>
          <p:spPr bwMode="auto">
            <a:xfrm>
              <a:off x="11408"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76" name="Picture 25" descr="investing in people CZ009"/>
            <p:cNvPicPr>
              <a:picLocks noChangeAspect="1" noChangeArrowheads="1"/>
            </p:cNvPicPr>
            <p:nvPr userDrawn="1"/>
          </p:nvPicPr>
          <p:blipFill>
            <a:blip r:embed="rId27">
              <a:extLst>
                <a:ext uri="{28A0092B-C50C-407E-A947-70E740481C1C}">
                  <a14:useLocalDpi xmlns:a14="http://schemas.microsoft.com/office/drawing/2010/main" val="0"/>
                </a:ext>
              </a:extLst>
            </a:blip>
            <a:srcRect/>
            <a:stretch>
              <a:fillRect/>
            </a:stretch>
          </p:blipFill>
          <p:spPr bwMode="auto">
            <a:xfrm>
              <a:off x="10777"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77" name="Picture 26" descr="DSC_1107"/>
            <p:cNvPicPr>
              <a:picLocks noChangeAspect="1" noChangeArrowheads="1"/>
            </p:cNvPicPr>
            <p:nvPr userDrawn="1"/>
          </p:nvPicPr>
          <p:blipFill>
            <a:blip r:embed="rId28">
              <a:extLst>
                <a:ext uri="{28A0092B-C50C-407E-A947-70E740481C1C}">
                  <a14:useLocalDpi xmlns:a14="http://schemas.microsoft.com/office/drawing/2010/main" val="0"/>
                </a:ext>
              </a:extLst>
            </a:blip>
            <a:srcRect/>
            <a:stretch>
              <a:fillRect/>
            </a:stretch>
          </p:blipFill>
          <p:spPr bwMode="auto">
            <a:xfrm>
              <a:off x="5733" y="2508"/>
              <a:ext cx="357"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78" name="Picture 27" descr="DSC_1039"/>
            <p:cNvPicPr>
              <a:picLocks noChangeAspect="1" noChangeArrowheads="1"/>
            </p:cNvPicPr>
            <p:nvPr userDrawn="1"/>
          </p:nvPicPr>
          <p:blipFill>
            <a:blip r:embed="rId29">
              <a:extLst>
                <a:ext uri="{28A0092B-C50C-407E-A947-70E740481C1C}">
                  <a14:useLocalDpi xmlns:a14="http://schemas.microsoft.com/office/drawing/2010/main" val="0"/>
                </a:ext>
              </a:extLst>
            </a:blip>
            <a:srcRect/>
            <a:stretch>
              <a:fillRect/>
            </a:stretch>
          </p:blipFill>
          <p:spPr bwMode="auto">
            <a:xfrm>
              <a:off x="6363"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79" name="Picture 28" descr="DSC_0396"/>
            <p:cNvPicPr>
              <a:picLocks noChangeAspect="1" noChangeArrowheads="1"/>
            </p:cNvPicPr>
            <p:nvPr userDrawn="1"/>
          </p:nvPicPr>
          <p:blipFill>
            <a:blip r:embed="rId30">
              <a:extLst>
                <a:ext uri="{28A0092B-C50C-407E-A947-70E740481C1C}">
                  <a14:useLocalDpi xmlns:a14="http://schemas.microsoft.com/office/drawing/2010/main" val="0"/>
                </a:ext>
              </a:extLst>
            </a:blip>
            <a:srcRect/>
            <a:stretch>
              <a:fillRect/>
            </a:stretch>
          </p:blipFill>
          <p:spPr bwMode="auto">
            <a:xfrm>
              <a:off x="7309"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80" name="Picture 29" descr="DSC_0201"/>
            <p:cNvPicPr>
              <a:picLocks noChangeAspect="1" noChangeArrowheads="1"/>
            </p:cNvPicPr>
            <p:nvPr userDrawn="1"/>
          </p:nvPicPr>
          <p:blipFill>
            <a:blip r:embed="rId31">
              <a:extLst>
                <a:ext uri="{28A0092B-C50C-407E-A947-70E740481C1C}">
                  <a14:useLocalDpi xmlns:a14="http://schemas.microsoft.com/office/drawing/2010/main" val="0"/>
                </a:ext>
              </a:extLst>
            </a:blip>
            <a:srcRect/>
            <a:stretch>
              <a:fillRect/>
            </a:stretch>
          </p:blipFill>
          <p:spPr bwMode="auto">
            <a:xfrm>
              <a:off x="10146"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81" name="Picture 30" descr="Andreas Apatzidis"/>
            <p:cNvPicPr>
              <a:picLocks noChangeAspect="1" noChangeArrowheads="1"/>
            </p:cNvPicPr>
            <p:nvPr userDrawn="1"/>
          </p:nvPicPr>
          <p:blipFill>
            <a:blip r:embed="rId32">
              <a:extLst>
                <a:ext uri="{28A0092B-C50C-407E-A947-70E740481C1C}">
                  <a14:useLocalDpi xmlns:a14="http://schemas.microsoft.com/office/drawing/2010/main" val="0"/>
                </a:ext>
              </a:extLst>
            </a:blip>
            <a:srcRect/>
            <a:stretch>
              <a:fillRect/>
            </a:stretch>
          </p:blipFill>
          <p:spPr bwMode="auto">
            <a:xfrm>
              <a:off x="11722"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30" name="Group 32"/>
          <p:cNvGrpSpPr>
            <a:grpSpLocks noChangeAspect="1"/>
          </p:cNvGrpSpPr>
          <p:nvPr/>
        </p:nvGrpSpPr>
        <p:grpSpPr bwMode="auto">
          <a:xfrm>
            <a:off x="0" y="6451600"/>
            <a:ext cx="9140825" cy="433388"/>
            <a:chOff x="4471" y="2508"/>
            <a:chExt cx="7609" cy="358"/>
          </a:xfrm>
        </p:grpSpPr>
        <p:sp>
          <p:nvSpPr>
            <p:cNvPr id="1032" name="AutoShape 33"/>
            <p:cNvSpPr>
              <a:spLocks noChangeAspect="1" noChangeArrowheads="1"/>
            </p:cNvSpPr>
            <p:nvPr/>
          </p:nvSpPr>
          <p:spPr bwMode="auto">
            <a:xfrm>
              <a:off x="4471" y="2508"/>
              <a:ext cx="7609"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endParaRPr lang="fr-BE" sz="1800"/>
            </a:p>
          </p:txBody>
        </p:sp>
        <p:pic>
          <p:nvPicPr>
            <p:cNvPr id="1033" name="Picture 34" descr="Sarmite Gromska_0031"/>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4787"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35" descr="poland2_09feb_07"/>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5103" y="2508"/>
              <a:ext cx="357"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Picture 36" descr="Mr Dellisse 4"/>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6048"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37" descr="jana015"/>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6679"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 name="Picture 38" descr="investing in people portugal002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625"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8" name="Picture 39" descr="investing in people IT022"/>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0462" y="2508"/>
              <a:ext cx="357"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9" name="Picture 40" descr="investing in people ireland0045"/>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569"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0" name="Picture 41" descr="investing in people ireland0069"/>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11092" y="2508"/>
              <a:ext cx="358"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1" name="Picture 42" descr="DSC_1053"/>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9832" y="2508"/>
              <a:ext cx="357" cy="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2" name="Picture 43" descr="DSC_2369"/>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8255" y="2508"/>
              <a:ext cx="358" cy="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3" name="Picture 44" descr="DSC_2256"/>
            <p:cNvPicPr>
              <a:picLocks noChangeAspect="1" noChangeArrowheads="1"/>
            </p:cNvPicPr>
            <p:nvPr userDrawn="1"/>
          </p:nvPicPr>
          <p:blipFill>
            <a:blip r:embed="rId19">
              <a:extLst>
                <a:ext uri="{28A0092B-C50C-407E-A947-70E740481C1C}">
                  <a14:useLocalDpi xmlns:a14="http://schemas.microsoft.com/office/drawing/2010/main" val="0"/>
                </a:ext>
              </a:extLst>
            </a:blip>
            <a:srcRect/>
            <a:stretch>
              <a:fillRect/>
            </a:stretch>
          </p:blipFill>
          <p:spPr bwMode="auto">
            <a:xfrm>
              <a:off x="4471"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4" name="Picture 45" descr="DSC_2223"/>
            <p:cNvPicPr>
              <a:picLocks noChangeAspect="1" noChangeArrowheads="1"/>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5417"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5" name="Picture 46" descr="DSC_0409"/>
            <p:cNvPicPr>
              <a:picLocks noChangeAspect="1" noChangeArrowheads="1"/>
            </p:cNvPicPr>
            <p:nvPr userDrawn="1"/>
          </p:nvPicPr>
          <p:blipFill>
            <a:blip r:embed="rId21">
              <a:extLst>
                <a:ext uri="{28A0092B-C50C-407E-A947-70E740481C1C}">
                  <a14:useLocalDpi xmlns:a14="http://schemas.microsoft.com/office/drawing/2010/main" val="0"/>
                </a:ext>
              </a:extLst>
            </a:blip>
            <a:srcRect/>
            <a:stretch>
              <a:fillRect/>
            </a:stretch>
          </p:blipFill>
          <p:spPr bwMode="auto">
            <a:xfrm>
              <a:off x="6993"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6" name="Picture 47" descr="DSC_0180"/>
            <p:cNvPicPr>
              <a:picLocks noChangeAspect="1" noChangeArrowheads="1"/>
            </p:cNvPicPr>
            <p:nvPr userDrawn="1"/>
          </p:nvPicPr>
          <p:blipFill>
            <a:blip r:embed="rId22">
              <a:extLst>
                <a:ext uri="{28A0092B-C50C-407E-A947-70E740481C1C}">
                  <a14:useLocalDpi xmlns:a14="http://schemas.microsoft.com/office/drawing/2010/main" val="0"/>
                </a:ext>
              </a:extLst>
            </a:blip>
            <a:srcRect/>
            <a:stretch>
              <a:fillRect/>
            </a:stretch>
          </p:blipFill>
          <p:spPr bwMode="auto">
            <a:xfrm>
              <a:off x="9516"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7" name="Picture 48" descr="andrej 2nd015"/>
            <p:cNvPicPr>
              <a:picLocks noChangeAspect="1" noChangeArrowheads="1"/>
            </p:cNvPicPr>
            <p:nvPr userDrawn="1"/>
          </p:nvPicPr>
          <p:blipFill>
            <a:blip r:embed="rId23">
              <a:extLst>
                <a:ext uri="{28A0092B-C50C-407E-A947-70E740481C1C}">
                  <a14:useLocalDpi xmlns:a14="http://schemas.microsoft.com/office/drawing/2010/main" val="0"/>
                </a:ext>
              </a:extLst>
            </a:blip>
            <a:srcRect/>
            <a:stretch>
              <a:fillRect/>
            </a:stretch>
          </p:blipFill>
          <p:spPr bwMode="auto">
            <a:xfrm>
              <a:off x="7939"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8" name="Picture 49" descr="DSC_0019"/>
            <p:cNvPicPr>
              <a:picLocks noChangeAspect="1" noChangeArrowheads="1"/>
            </p:cNvPicPr>
            <p:nvPr userDrawn="1"/>
          </p:nvPicPr>
          <p:blipFill>
            <a:blip r:embed="rId24">
              <a:extLst>
                <a:ext uri="{28A0092B-C50C-407E-A947-70E740481C1C}">
                  <a14:useLocalDpi xmlns:a14="http://schemas.microsoft.com/office/drawing/2010/main" val="0"/>
                </a:ext>
              </a:extLst>
            </a:blip>
            <a:srcRect/>
            <a:stretch>
              <a:fillRect/>
            </a:stretch>
          </p:blipFill>
          <p:spPr bwMode="auto">
            <a:xfrm>
              <a:off x="9201" y="2508"/>
              <a:ext cx="358" cy="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9" name="Picture 50" descr="investing in people portugal0006"/>
            <p:cNvPicPr>
              <a:picLocks noChangeAspect="1" noChangeArrowheads="1"/>
            </p:cNvPicPr>
            <p:nvPr userDrawn="1"/>
          </p:nvPicPr>
          <p:blipFill>
            <a:blip r:embed="rId25">
              <a:extLst>
                <a:ext uri="{28A0092B-C50C-407E-A947-70E740481C1C}">
                  <a14:useLocalDpi xmlns:a14="http://schemas.microsoft.com/office/drawing/2010/main" val="0"/>
                </a:ext>
              </a:extLst>
            </a:blip>
            <a:srcRect/>
            <a:stretch>
              <a:fillRect/>
            </a:stretch>
          </p:blipFill>
          <p:spPr bwMode="auto">
            <a:xfrm>
              <a:off x="8885"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0" name="Picture 51" descr="investing in people FI Harri119"/>
            <p:cNvPicPr>
              <a:picLocks noChangeAspect="1" noChangeArrowheads="1"/>
            </p:cNvPicPr>
            <p:nvPr userDrawn="1"/>
          </p:nvPicPr>
          <p:blipFill>
            <a:blip r:embed="rId26">
              <a:extLst>
                <a:ext uri="{28A0092B-C50C-407E-A947-70E740481C1C}">
                  <a14:useLocalDpi xmlns:a14="http://schemas.microsoft.com/office/drawing/2010/main" val="0"/>
                </a:ext>
              </a:extLst>
            </a:blip>
            <a:srcRect/>
            <a:stretch>
              <a:fillRect/>
            </a:stretch>
          </p:blipFill>
          <p:spPr bwMode="auto">
            <a:xfrm>
              <a:off x="11408"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1" name="Picture 52" descr="investing in people CZ009"/>
            <p:cNvPicPr>
              <a:picLocks noChangeAspect="1" noChangeArrowheads="1"/>
            </p:cNvPicPr>
            <p:nvPr userDrawn="1"/>
          </p:nvPicPr>
          <p:blipFill>
            <a:blip r:embed="rId27">
              <a:extLst>
                <a:ext uri="{28A0092B-C50C-407E-A947-70E740481C1C}">
                  <a14:useLocalDpi xmlns:a14="http://schemas.microsoft.com/office/drawing/2010/main" val="0"/>
                </a:ext>
              </a:extLst>
            </a:blip>
            <a:srcRect/>
            <a:stretch>
              <a:fillRect/>
            </a:stretch>
          </p:blipFill>
          <p:spPr bwMode="auto">
            <a:xfrm>
              <a:off x="10777"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2" name="Picture 53" descr="DSC_1107"/>
            <p:cNvPicPr>
              <a:picLocks noChangeAspect="1" noChangeArrowheads="1"/>
            </p:cNvPicPr>
            <p:nvPr userDrawn="1"/>
          </p:nvPicPr>
          <p:blipFill>
            <a:blip r:embed="rId28">
              <a:extLst>
                <a:ext uri="{28A0092B-C50C-407E-A947-70E740481C1C}">
                  <a14:useLocalDpi xmlns:a14="http://schemas.microsoft.com/office/drawing/2010/main" val="0"/>
                </a:ext>
              </a:extLst>
            </a:blip>
            <a:srcRect/>
            <a:stretch>
              <a:fillRect/>
            </a:stretch>
          </p:blipFill>
          <p:spPr bwMode="auto">
            <a:xfrm>
              <a:off x="5733" y="2508"/>
              <a:ext cx="357"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3" name="Picture 54" descr="DSC_1039"/>
            <p:cNvPicPr>
              <a:picLocks noChangeAspect="1" noChangeArrowheads="1"/>
            </p:cNvPicPr>
            <p:nvPr userDrawn="1"/>
          </p:nvPicPr>
          <p:blipFill>
            <a:blip r:embed="rId29">
              <a:extLst>
                <a:ext uri="{28A0092B-C50C-407E-A947-70E740481C1C}">
                  <a14:useLocalDpi xmlns:a14="http://schemas.microsoft.com/office/drawing/2010/main" val="0"/>
                </a:ext>
              </a:extLst>
            </a:blip>
            <a:srcRect/>
            <a:stretch>
              <a:fillRect/>
            </a:stretch>
          </p:blipFill>
          <p:spPr bwMode="auto">
            <a:xfrm>
              <a:off x="6363"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4" name="Picture 55" descr="DSC_0396"/>
            <p:cNvPicPr>
              <a:picLocks noChangeAspect="1" noChangeArrowheads="1"/>
            </p:cNvPicPr>
            <p:nvPr userDrawn="1"/>
          </p:nvPicPr>
          <p:blipFill>
            <a:blip r:embed="rId30">
              <a:extLst>
                <a:ext uri="{28A0092B-C50C-407E-A947-70E740481C1C}">
                  <a14:useLocalDpi xmlns:a14="http://schemas.microsoft.com/office/drawing/2010/main" val="0"/>
                </a:ext>
              </a:extLst>
            </a:blip>
            <a:srcRect/>
            <a:stretch>
              <a:fillRect/>
            </a:stretch>
          </p:blipFill>
          <p:spPr bwMode="auto">
            <a:xfrm>
              <a:off x="7309"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5" name="Picture 56" descr="DSC_0201"/>
            <p:cNvPicPr>
              <a:picLocks noChangeAspect="1" noChangeArrowheads="1"/>
            </p:cNvPicPr>
            <p:nvPr userDrawn="1"/>
          </p:nvPicPr>
          <p:blipFill>
            <a:blip r:embed="rId31">
              <a:extLst>
                <a:ext uri="{28A0092B-C50C-407E-A947-70E740481C1C}">
                  <a14:useLocalDpi xmlns:a14="http://schemas.microsoft.com/office/drawing/2010/main" val="0"/>
                </a:ext>
              </a:extLst>
            </a:blip>
            <a:srcRect/>
            <a:stretch>
              <a:fillRect/>
            </a:stretch>
          </p:blipFill>
          <p:spPr bwMode="auto">
            <a:xfrm>
              <a:off x="10146"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6" name="Picture 57" descr="Andreas Apatzidis"/>
            <p:cNvPicPr>
              <a:picLocks noChangeAspect="1" noChangeArrowheads="1"/>
            </p:cNvPicPr>
            <p:nvPr userDrawn="1"/>
          </p:nvPicPr>
          <p:blipFill>
            <a:blip r:embed="rId32">
              <a:extLst>
                <a:ext uri="{28A0092B-C50C-407E-A947-70E740481C1C}">
                  <a14:useLocalDpi xmlns:a14="http://schemas.microsoft.com/office/drawing/2010/main" val="0"/>
                </a:ext>
              </a:extLst>
            </a:blip>
            <a:srcRect/>
            <a:stretch>
              <a:fillRect/>
            </a:stretch>
          </p:blipFill>
          <p:spPr bwMode="auto">
            <a:xfrm>
              <a:off x="11722" y="2508"/>
              <a:ext cx="358"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dk2" tx1="lt1" bg2="dk1" tx2="lt2" accent1="accent1" accent2="accent2" accent3="accent3" accent4="accent4" accent5="accent5" accent6="accent6" hlink="hlink" folHlink="folHlink"/>
  <p:sldLayoutIdLst>
    <p:sldLayoutId id="2147483656" r:id="rId1"/>
    <p:sldLayoutId id="2147483662" r:id="rId2"/>
    <p:sldLayoutId id="2147483661" r:id="rId3"/>
    <p:sldLayoutId id="2147483660" r:id="rId4"/>
    <p:sldLayoutId id="2147483659" r:id="rId5"/>
    <p:sldLayoutId id="2147483658" r:id="rId6"/>
    <p:sldLayoutId id="2147483657" r:id="rId7"/>
  </p:sldLayoutIdLst>
  <p:transition spd="slow">
    <p:dissolve/>
  </p:transition>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hlink"/>
          </a:solidFill>
          <a:latin typeface="+mj-lt"/>
          <a:ea typeface="+mj-ea"/>
          <a:cs typeface="+mj-cs"/>
        </a:defRPr>
      </a:lvl1pPr>
      <a:lvl2pPr algn="l" rtl="0" eaLnBrk="0" fontAlgn="base" hangingPunct="0">
        <a:spcBef>
          <a:spcPct val="0"/>
        </a:spcBef>
        <a:spcAft>
          <a:spcPct val="0"/>
        </a:spcAft>
        <a:defRPr sz="3200" b="1">
          <a:solidFill>
            <a:schemeClr val="hlink"/>
          </a:solidFill>
          <a:latin typeface="Arial" charset="0"/>
        </a:defRPr>
      </a:lvl2pPr>
      <a:lvl3pPr algn="l" rtl="0" eaLnBrk="0" fontAlgn="base" hangingPunct="0">
        <a:spcBef>
          <a:spcPct val="0"/>
        </a:spcBef>
        <a:spcAft>
          <a:spcPct val="0"/>
        </a:spcAft>
        <a:defRPr sz="3200" b="1">
          <a:solidFill>
            <a:schemeClr val="hlink"/>
          </a:solidFill>
          <a:latin typeface="Arial" charset="0"/>
        </a:defRPr>
      </a:lvl3pPr>
      <a:lvl4pPr algn="l" rtl="0" eaLnBrk="0" fontAlgn="base" hangingPunct="0">
        <a:spcBef>
          <a:spcPct val="0"/>
        </a:spcBef>
        <a:spcAft>
          <a:spcPct val="0"/>
        </a:spcAft>
        <a:defRPr sz="3200" b="1">
          <a:solidFill>
            <a:schemeClr val="hlink"/>
          </a:solidFill>
          <a:latin typeface="Arial" charset="0"/>
        </a:defRPr>
      </a:lvl4pPr>
      <a:lvl5pPr algn="l" rtl="0" eaLnBrk="0" fontAlgn="base" hangingPunct="0">
        <a:spcBef>
          <a:spcPct val="0"/>
        </a:spcBef>
        <a:spcAft>
          <a:spcPct val="0"/>
        </a:spcAft>
        <a:defRPr sz="3200" b="1">
          <a:solidFill>
            <a:schemeClr val="hlink"/>
          </a:solidFill>
          <a:latin typeface="Arial" charset="0"/>
        </a:defRPr>
      </a:lvl5pPr>
      <a:lvl6pPr marL="457200" algn="l" rtl="0" fontAlgn="base">
        <a:spcBef>
          <a:spcPct val="0"/>
        </a:spcBef>
        <a:spcAft>
          <a:spcPct val="0"/>
        </a:spcAft>
        <a:defRPr sz="3200" b="1">
          <a:solidFill>
            <a:schemeClr val="bg1"/>
          </a:solidFill>
          <a:latin typeface="Arial" charset="0"/>
        </a:defRPr>
      </a:lvl6pPr>
      <a:lvl7pPr marL="914400" algn="l" rtl="0" fontAlgn="base">
        <a:spcBef>
          <a:spcPct val="0"/>
        </a:spcBef>
        <a:spcAft>
          <a:spcPct val="0"/>
        </a:spcAft>
        <a:defRPr sz="3200" b="1">
          <a:solidFill>
            <a:schemeClr val="bg1"/>
          </a:solidFill>
          <a:latin typeface="Arial" charset="0"/>
        </a:defRPr>
      </a:lvl7pPr>
      <a:lvl8pPr marL="1371600" algn="l" rtl="0" fontAlgn="base">
        <a:spcBef>
          <a:spcPct val="0"/>
        </a:spcBef>
        <a:spcAft>
          <a:spcPct val="0"/>
        </a:spcAft>
        <a:defRPr sz="3200" b="1">
          <a:solidFill>
            <a:schemeClr val="bg1"/>
          </a:solidFill>
          <a:latin typeface="Arial" charset="0"/>
        </a:defRPr>
      </a:lvl8pPr>
      <a:lvl9pPr marL="1828800" algn="l" rtl="0" fontAlgn="base">
        <a:spcBef>
          <a:spcPct val="0"/>
        </a:spcBef>
        <a:spcAft>
          <a:spcPct val="0"/>
        </a:spcAft>
        <a:defRPr sz="3200" b="1">
          <a:solidFill>
            <a:schemeClr val="bg1"/>
          </a:solidFill>
          <a:latin typeface="Arial" charset="0"/>
        </a:defRPr>
      </a:lvl9pPr>
    </p:titleStyle>
    <p:bodyStyle>
      <a:lvl1pPr marL="342900" indent="-342900" algn="l" rtl="0" eaLnBrk="0" fontAlgn="base" hangingPunct="0">
        <a:lnSpc>
          <a:spcPct val="110000"/>
        </a:lnSpc>
        <a:spcBef>
          <a:spcPct val="20000"/>
        </a:spcBef>
        <a:spcAft>
          <a:spcPct val="0"/>
        </a:spcAft>
        <a:buClr>
          <a:srgbClr val="66CCFF"/>
        </a:buClr>
        <a:buFont typeface="Wingdings" pitchFamily="2" charset="2"/>
        <a:buChar char="§"/>
        <a:defRPr sz="2400">
          <a:solidFill>
            <a:schemeClr val="hlink"/>
          </a:solidFill>
          <a:latin typeface="+mn-lt"/>
          <a:ea typeface="+mn-ea"/>
          <a:cs typeface="+mn-cs"/>
        </a:defRPr>
      </a:lvl1pPr>
      <a:lvl2pPr marL="742950" indent="-285750" algn="l" rtl="0" eaLnBrk="0" fontAlgn="base" hangingPunct="0">
        <a:lnSpc>
          <a:spcPct val="110000"/>
        </a:lnSpc>
        <a:spcBef>
          <a:spcPct val="10000"/>
        </a:spcBef>
        <a:spcAft>
          <a:spcPct val="0"/>
        </a:spcAft>
        <a:buClr>
          <a:srgbClr val="FF0000"/>
        </a:buClr>
        <a:buFont typeface="Wingdings" pitchFamily="2" charset="2"/>
        <a:buChar char="§"/>
        <a:defRPr sz="2400">
          <a:solidFill>
            <a:schemeClr val="hlink"/>
          </a:solidFill>
          <a:latin typeface="+mn-lt"/>
        </a:defRPr>
      </a:lvl2pPr>
      <a:lvl3pPr marL="1143000" indent="-228600" algn="l" rtl="0" eaLnBrk="0" fontAlgn="base" hangingPunct="0">
        <a:lnSpc>
          <a:spcPct val="110000"/>
        </a:lnSpc>
        <a:spcBef>
          <a:spcPct val="0"/>
        </a:spcBef>
        <a:spcAft>
          <a:spcPct val="0"/>
        </a:spcAft>
        <a:buClr>
          <a:schemeClr val="folHlink"/>
        </a:buClr>
        <a:buFont typeface="Wingdings" pitchFamily="2" charset="2"/>
        <a:buChar char="§"/>
        <a:defRPr sz="2400">
          <a:solidFill>
            <a:schemeClr val="hlink"/>
          </a:solidFill>
          <a:latin typeface="+mn-lt"/>
        </a:defRPr>
      </a:lvl3pPr>
      <a:lvl4pPr marL="1600200" indent="-228600" algn="l" rtl="0" eaLnBrk="0" fontAlgn="base" hangingPunct="0">
        <a:spcBef>
          <a:spcPct val="20000"/>
        </a:spcBef>
        <a:spcAft>
          <a:spcPct val="0"/>
        </a:spcAft>
        <a:buClr>
          <a:schemeClr val="tx1"/>
        </a:buClr>
        <a:buChar char="–"/>
        <a:defRPr sz="2000">
          <a:solidFill>
            <a:schemeClr val="hlink"/>
          </a:solidFill>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hlink"/>
          </a:solidFill>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bg1"/>
          </a:solidFill>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bg1"/>
          </a:solidFill>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bg1"/>
          </a:solidFill>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bg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REGIO-CSF@ec.europa.eu" TargetMode="External"/><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25.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GB" noProof="0" dirty="0"/>
              <a:t>Common Strategic </a:t>
            </a:r>
            <a:r>
              <a:rPr lang="en-GB" noProof="0" dirty="0" smtClean="0"/>
              <a:t>Framework</a:t>
            </a:r>
            <a:br>
              <a:rPr lang="en-GB" noProof="0" dirty="0" smtClean="0"/>
            </a:br>
            <a:r>
              <a:rPr lang="en-GB" noProof="0" dirty="0" smtClean="0"/>
              <a:t>2014-2020</a:t>
            </a:r>
            <a:br>
              <a:rPr lang="en-GB" noProof="0" dirty="0" smtClean="0"/>
            </a:br>
            <a:r>
              <a:rPr lang="en-GB" noProof="0" dirty="0" smtClean="0"/>
              <a:t>Commission proposal</a:t>
            </a:r>
            <a:endParaRPr lang="en-GB" noProof="0" dirty="0"/>
          </a:p>
        </p:txBody>
      </p:sp>
      <p:sp>
        <p:nvSpPr>
          <p:cNvPr id="2051" name="Rectangle 3"/>
          <p:cNvSpPr>
            <a:spLocks noGrp="1" noChangeArrowheads="1"/>
          </p:cNvSpPr>
          <p:nvPr>
            <p:ph type="subTitle" idx="1"/>
          </p:nvPr>
        </p:nvSpPr>
        <p:spPr/>
        <p:txBody>
          <a:bodyPr anchor="b"/>
          <a:lstStyle/>
          <a:p>
            <a:pPr algn="l"/>
            <a:endParaRPr lang="en-GB" sz="2400" noProof="0" dirty="0"/>
          </a:p>
          <a:p>
            <a:pPr algn="l"/>
            <a:r>
              <a:rPr lang="en-GB" sz="1800" noProof="0" dirty="0" smtClean="0"/>
              <a:t>Dominique Bé</a:t>
            </a:r>
            <a:endParaRPr lang="en-GB" sz="1800" noProof="0" dirty="0"/>
          </a:p>
          <a:p>
            <a:pPr algn="l"/>
            <a:r>
              <a:rPr lang="en-GB" sz="1800" noProof="0" dirty="0" smtClean="0"/>
              <a:t>3-4 May 2012</a:t>
            </a:r>
            <a:r>
              <a:rPr lang="en-GB" sz="1800" noProof="0" smtClean="0"/>
              <a:t>, Bratislava</a:t>
            </a:r>
            <a:endParaRPr lang="en-GB" sz="1800" noProof="0" dirty="0"/>
          </a:p>
        </p:txBody>
      </p:sp>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dirty="0">
                <a:solidFill>
                  <a:schemeClr val="accent2"/>
                </a:solidFill>
              </a:rPr>
              <a:t>What is the </a:t>
            </a:r>
            <a:r>
              <a:rPr lang="en-GB" dirty="0" smtClean="0">
                <a:solidFill>
                  <a:schemeClr val="accent2"/>
                </a:solidFill>
              </a:rPr>
              <a:t>CSF</a:t>
            </a:r>
            <a:r>
              <a:rPr lang="en-GB" dirty="0">
                <a:solidFill>
                  <a:schemeClr val="accent2"/>
                </a:solidFill>
              </a:rPr>
              <a:t/>
            </a:r>
            <a:br>
              <a:rPr lang="en-GB" dirty="0">
                <a:solidFill>
                  <a:schemeClr val="accent2"/>
                </a:solidFill>
              </a:rPr>
            </a:br>
            <a:r>
              <a:rPr lang="en-GB" dirty="0" smtClean="0"/>
              <a:t>4 "ESF" </a:t>
            </a:r>
            <a:r>
              <a:rPr lang="en-GB" dirty="0"/>
              <a:t>thematic objectives</a:t>
            </a:r>
            <a:endParaRPr lang="en-GB" noProof="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3424236"/>
              </p:ext>
            </p:extLst>
          </p:nvPr>
        </p:nvGraphicFramePr>
        <p:xfrm>
          <a:off x="35496" y="1844675"/>
          <a:ext cx="9036000" cy="4428000"/>
        </p:xfrm>
        <a:graphic>
          <a:graphicData uri="http://schemas.openxmlformats.org/drawingml/2006/table">
            <a:tbl>
              <a:tblPr firstRow="1" bandRow="1">
                <a:tableStyleId>{5C22544A-7EE6-4342-B048-85BDC9FD1C3A}</a:tableStyleId>
              </a:tblPr>
              <a:tblGrid>
                <a:gridCol w="2700000"/>
                <a:gridCol w="2016000"/>
                <a:gridCol w="1080000"/>
                <a:gridCol w="1080000"/>
                <a:gridCol w="1080000"/>
                <a:gridCol w="1080000"/>
              </a:tblGrid>
              <a:tr h="540000">
                <a:tc>
                  <a:txBody>
                    <a:bodyPr/>
                    <a:lstStyle/>
                    <a:p>
                      <a:pPr>
                        <a:spcBef>
                          <a:spcPts val="600"/>
                        </a:spcBef>
                        <a:spcAft>
                          <a:spcPts val="600"/>
                        </a:spcAft>
                      </a:pPr>
                      <a:endParaRPr lang="en-GB" dirty="0"/>
                    </a:p>
                  </a:txBody>
                  <a:tcPr anchor="ctr"/>
                </a:tc>
                <a:tc>
                  <a:txBody>
                    <a:bodyPr/>
                    <a:lstStyle/>
                    <a:p>
                      <a:pPr algn="ctr">
                        <a:spcBef>
                          <a:spcPts val="600"/>
                        </a:spcBef>
                        <a:spcAft>
                          <a:spcPts val="600"/>
                        </a:spcAft>
                      </a:pPr>
                      <a:r>
                        <a:rPr lang="fr-FR" dirty="0" err="1" smtClean="0"/>
                        <a:t>target</a:t>
                      </a:r>
                      <a:endParaRPr lang="en-GB" dirty="0"/>
                    </a:p>
                  </a:txBody>
                  <a:tcPr anchor="ctr"/>
                </a:tc>
                <a:tc>
                  <a:txBody>
                    <a:bodyPr/>
                    <a:lstStyle/>
                    <a:p>
                      <a:pPr>
                        <a:spcBef>
                          <a:spcPts val="600"/>
                        </a:spcBef>
                        <a:spcAft>
                          <a:spcPts val="600"/>
                        </a:spcAft>
                      </a:pPr>
                      <a:r>
                        <a:rPr lang="fr-FR" dirty="0" smtClean="0"/>
                        <a:t>ESF</a:t>
                      </a:r>
                      <a:endParaRPr lang="en-GB" dirty="0"/>
                    </a:p>
                  </a:txBody>
                  <a:tcPr anchor="ctr"/>
                </a:tc>
                <a:tc>
                  <a:txBody>
                    <a:bodyPr/>
                    <a:lstStyle/>
                    <a:p>
                      <a:pPr>
                        <a:spcBef>
                          <a:spcPts val="600"/>
                        </a:spcBef>
                        <a:spcAft>
                          <a:spcPts val="600"/>
                        </a:spcAft>
                      </a:pPr>
                      <a:r>
                        <a:rPr lang="fr-FR" dirty="0" smtClean="0"/>
                        <a:t>ERDF</a:t>
                      </a:r>
                      <a:endParaRPr lang="en-GB" dirty="0"/>
                    </a:p>
                  </a:txBody>
                  <a:tcPr anchor="ctr"/>
                </a:tc>
                <a:tc>
                  <a:txBody>
                    <a:bodyPr/>
                    <a:lstStyle/>
                    <a:p>
                      <a:pPr>
                        <a:spcBef>
                          <a:spcPts val="600"/>
                        </a:spcBef>
                        <a:spcAft>
                          <a:spcPts val="600"/>
                        </a:spcAft>
                      </a:pPr>
                      <a:r>
                        <a:rPr lang="fr-FR" dirty="0" smtClean="0"/>
                        <a:t>EAFRD</a:t>
                      </a:r>
                      <a:endParaRPr lang="en-GB" dirty="0"/>
                    </a:p>
                  </a:txBody>
                  <a:tcPr anchor="ctr"/>
                </a:tc>
                <a:tc>
                  <a:txBody>
                    <a:bodyPr/>
                    <a:lstStyle/>
                    <a:p>
                      <a:pPr>
                        <a:spcBef>
                          <a:spcPts val="600"/>
                        </a:spcBef>
                        <a:spcAft>
                          <a:spcPts val="600"/>
                        </a:spcAft>
                      </a:pPr>
                      <a:r>
                        <a:rPr lang="fr-FR" dirty="0" smtClean="0"/>
                        <a:t>EMFF</a:t>
                      </a:r>
                      <a:endParaRPr lang="en-GB" dirty="0"/>
                    </a:p>
                  </a:txBody>
                  <a:tcPr anchor="ctr"/>
                </a:tc>
              </a:tr>
              <a:tr h="972000">
                <a:tc>
                  <a:txBody>
                    <a:bodyPr/>
                    <a:lstStyle/>
                    <a:p>
                      <a:pPr>
                        <a:spcBef>
                          <a:spcPts val="600"/>
                        </a:spcBef>
                        <a:spcAft>
                          <a:spcPts val="600"/>
                        </a:spcAft>
                      </a:pPr>
                      <a:r>
                        <a:rPr lang="en-GB" dirty="0" smtClean="0"/>
                        <a:t>employment &amp; labour mobility</a:t>
                      </a:r>
                      <a:endParaRPr lang="en-GB" dirty="0"/>
                    </a:p>
                  </a:txBody>
                  <a:tcPr anchor="ctr"/>
                </a:tc>
                <a:tc>
                  <a:txBody>
                    <a:bodyPr/>
                    <a:lstStyle/>
                    <a:p>
                      <a:pPr algn="ctr">
                        <a:spcBef>
                          <a:spcPts val="600"/>
                        </a:spcBef>
                        <a:spcAft>
                          <a:spcPts val="600"/>
                        </a:spcAft>
                      </a:pPr>
                      <a:r>
                        <a:rPr lang="fr-FR" dirty="0" smtClean="0"/>
                        <a:t>75%</a:t>
                      </a:r>
                      <a:br>
                        <a:rPr lang="fr-FR" dirty="0" smtClean="0"/>
                      </a:br>
                      <a:r>
                        <a:rPr lang="fr-FR" dirty="0" err="1" smtClean="0"/>
                        <a:t>empl</a:t>
                      </a:r>
                      <a:r>
                        <a:rPr lang="fr-FR" dirty="0" smtClean="0"/>
                        <a:t>. rate</a:t>
                      </a:r>
                      <a:endParaRPr lang="en-GB" dirty="0"/>
                    </a:p>
                  </a:txBody>
                  <a:tcPr anchor="ctr"/>
                </a:tc>
                <a:tc>
                  <a:txBody>
                    <a:bodyPr/>
                    <a:lstStyle/>
                    <a:p>
                      <a:pPr algn="ctr">
                        <a:spcBef>
                          <a:spcPts val="600"/>
                        </a:spcBef>
                        <a:spcAft>
                          <a:spcPts val="600"/>
                        </a:spcAft>
                      </a:pPr>
                      <a:r>
                        <a:rPr lang="fr-FR" dirty="0" smtClean="0"/>
                        <a:t>X</a:t>
                      </a:r>
                      <a:endParaRPr lang="en-GB" dirty="0"/>
                    </a:p>
                  </a:txBody>
                  <a:tcPr anchor="ctr"/>
                </a:tc>
                <a:tc>
                  <a:txBody>
                    <a:bodyPr/>
                    <a:lstStyle/>
                    <a:p>
                      <a:pPr algn="ctr">
                        <a:spcBef>
                          <a:spcPts val="600"/>
                        </a:spcBef>
                        <a:spcAft>
                          <a:spcPts val="600"/>
                        </a:spcAft>
                      </a:pPr>
                      <a:r>
                        <a:rPr lang="fr-FR" dirty="0" smtClean="0"/>
                        <a:t>X</a:t>
                      </a:r>
                      <a:endParaRPr lang="en-GB" dirty="0"/>
                    </a:p>
                  </a:txBody>
                  <a:tcPr anchor="ctr"/>
                </a:tc>
                <a:tc>
                  <a:txBody>
                    <a:bodyPr/>
                    <a:lstStyle/>
                    <a:p>
                      <a:pPr algn="ctr">
                        <a:spcBef>
                          <a:spcPts val="600"/>
                        </a:spcBef>
                        <a:spcAft>
                          <a:spcPts val="600"/>
                        </a:spcAft>
                      </a:pPr>
                      <a:r>
                        <a:rPr lang="fr-FR" dirty="0" smtClean="0"/>
                        <a:t>X</a:t>
                      </a:r>
                      <a:endParaRPr lang="en-GB" dirty="0"/>
                    </a:p>
                  </a:txBody>
                  <a:tcPr anchor="ctr"/>
                </a:tc>
                <a:tc>
                  <a:txBody>
                    <a:bodyPr/>
                    <a:lstStyle/>
                    <a:p>
                      <a:pPr algn="ctr">
                        <a:spcBef>
                          <a:spcPts val="600"/>
                        </a:spcBef>
                        <a:spcAft>
                          <a:spcPts val="600"/>
                        </a:spcAft>
                      </a:pPr>
                      <a:r>
                        <a:rPr lang="fr-FR" dirty="0" smtClean="0"/>
                        <a:t>X</a:t>
                      </a:r>
                      <a:endParaRPr lang="en-GB" dirty="0"/>
                    </a:p>
                  </a:txBody>
                  <a:tcPr anchor="ctr"/>
                </a:tc>
              </a:tr>
              <a:tr h="972000">
                <a:tc>
                  <a:txBody>
                    <a:bodyPr/>
                    <a:lstStyle/>
                    <a:p>
                      <a:pPr>
                        <a:spcBef>
                          <a:spcPts val="600"/>
                        </a:spcBef>
                        <a:spcAft>
                          <a:spcPts val="600"/>
                        </a:spcAft>
                      </a:pPr>
                      <a:r>
                        <a:rPr lang="en-GB" dirty="0" smtClean="0"/>
                        <a:t>social inclusion &amp; fight against poverty</a:t>
                      </a:r>
                      <a:endParaRPr lang="en-GB" dirty="0"/>
                    </a:p>
                  </a:txBody>
                  <a:tcPr anchor="ctr"/>
                </a:tc>
                <a:tc>
                  <a:txBody>
                    <a:bodyPr/>
                    <a:lstStyle/>
                    <a:p>
                      <a:pPr algn="ctr">
                        <a:spcBef>
                          <a:spcPts val="600"/>
                        </a:spcBef>
                        <a:spcAft>
                          <a:spcPts val="600"/>
                        </a:spcAft>
                      </a:pPr>
                      <a:r>
                        <a:rPr lang="fr-FR" dirty="0" smtClean="0"/>
                        <a:t>-20 million</a:t>
                      </a:r>
                      <a:endParaRPr lang="en-GB" dirty="0"/>
                    </a:p>
                  </a:txBody>
                  <a:tcPr anchor="ctr"/>
                </a:tc>
                <a:tc>
                  <a:txBody>
                    <a:bodyPr/>
                    <a:lstStyle/>
                    <a:p>
                      <a:pPr algn="ctr">
                        <a:spcBef>
                          <a:spcPts val="600"/>
                        </a:spcBef>
                        <a:spcAft>
                          <a:spcPts val="600"/>
                        </a:spcAft>
                      </a:pPr>
                      <a:r>
                        <a:rPr lang="fr-FR" dirty="0" smtClean="0"/>
                        <a:t>X</a:t>
                      </a:r>
                      <a:endParaRPr lang="en-GB" dirty="0"/>
                    </a:p>
                  </a:txBody>
                  <a:tcPr anchor="ctr"/>
                </a:tc>
                <a:tc>
                  <a:txBody>
                    <a:bodyPr/>
                    <a:lstStyle/>
                    <a:p>
                      <a:pPr algn="ctr">
                        <a:spcBef>
                          <a:spcPts val="600"/>
                        </a:spcBef>
                        <a:spcAft>
                          <a:spcPts val="600"/>
                        </a:spcAft>
                      </a:pPr>
                      <a:r>
                        <a:rPr lang="fr-FR" dirty="0" smtClean="0"/>
                        <a:t>X</a:t>
                      </a:r>
                      <a:endParaRPr lang="en-GB" dirty="0"/>
                    </a:p>
                  </a:txBody>
                  <a:tcPr anchor="ctr"/>
                </a:tc>
                <a:tc>
                  <a:txBody>
                    <a:bodyPr/>
                    <a:lstStyle/>
                    <a:p>
                      <a:pPr algn="ctr">
                        <a:spcBef>
                          <a:spcPts val="600"/>
                        </a:spcBef>
                        <a:spcAft>
                          <a:spcPts val="600"/>
                        </a:spcAft>
                      </a:pPr>
                      <a:r>
                        <a:rPr lang="fr-FR" dirty="0" smtClean="0"/>
                        <a:t>X</a:t>
                      </a:r>
                      <a:endParaRPr lang="en-GB" dirty="0"/>
                    </a:p>
                  </a:txBody>
                  <a:tcPr anchor="ctr"/>
                </a:tc>
                <a:tc>
                  <a:txBody>
                    <a:bodyPr/>
                    <a:lstStyle/>
                    <a:p>
                      <a:pPr algn="ctr">
                        <a:spcBef>
                          <a:spcPts val="600"/>
                        </a:spcBef>
                        <a:spcAft>
                          <a:spcPts val="600"/>
                        </a:spcAft>
                      </a:pPr>
                      <a:endParaRPr lang="en-GB"/>
                    </a:p>
                  </a:txBody>
                  <a:tcPr anchor="ctr"/>
                </a:tc>
              </a:tr>
              <a:tr h="972000">
                <a:tc>
                  <a:txBody>
                    <a:bodyPr/>
                    <a:lstStyle/>
                    <a:p>
                      <a:pPr>
                        <a:spcBef>
                          <a:spcPts val="600"/>
                        </a:spcBef>
                        <a:spcAft>
                          <a:spcPts val="600"/>
                        </a:spcAft>
                      </a:pPr>
                      <a:r>
                        <a:rPr lang="en-GB" dirty="0" smtClean="0"/>
                        <a:t>education, skills &amp; lifelong learning</a:t>
                      </a:r>
                      <a:endParaRPr lang="en-GB" dirty="0"/>
                    </a:p>
                  </a:txBody>
                  <a:tcPr anchor="ctr"/>
                </a:tc>
                <a:tc>
                  <a:txBody>
                    <a:bodyPr/>
                    <a:lstStyle/>
                    <a:p>
                      <a:pPr algn="ctr">
                        <a:spcBef>
                          <a:spcPts val="600"/>
                        </a:spcBef>
                        <a:spcAft>
                          <a:spcPts val="600"/>
                        </a:spcAft>
                      </a:pPr>
                      <a:r>
                        <a:rPr lang="fr-FR" dirty="0" smtClean="0"/>
                        <a:t>&lt;10% drop-outs</a:t>
                      </a:r>
                      <a:br>
                        <a:rPr lang="fr-FR" dirty="0" smtClean="0"/>
                      </a:br>
                      <a:r>
                        <a:rPr lang="fr-FR" dirty="0" smtClean="0"/>
                        <a:t>&gt;40% </a:t>
                      </a:r>
                      <a:r>
                        <a:rPr lang="fr-FR" dirty="0" err="1" smtClean="0"/>
                        <a:t>tertiary</a:t>
                      </a:r>
                      <a:endParaRPr lang="en-GB" dirty="0"/>
                    </a:p>
                  </a:txBody>
                  <a:tcPr anchor="ctr"/>
                </a:tc>
                <a:tc>
                  <a:txBody>
                    <a:bodyPr/>
                    <a:lstStyle/>
                    <a:p>
                      <a:pPr algn="ctr">
                        <a:spcBef>
                          <a:spcPts val="600"/>
                        </a:spcBef>
                        <a:spcAft>
                          <a:spcPts val="600"/>
                        </a:spcAft>
                      </a:pPr>
                      <a:r>
                        <a:rPr lang="fr-FR" dirty="0" smtClean="0"/>
                        <a:t>X</a:t>
                      </a:r>
                      <a:endParaRPr lang="en-GB" dirty="0"/>
                    </a:p>
                  </a:txBody>
                  <a:tcPr anchor="ctr"/>
                </a:tc>
                <a:tc>
                  <a:txBody>
                    <a:bodyPr/>
                    <a:lstStyle/>
                    <a:p>
                      <a:pPr algn="ctr">
                        <a:spcBef>
                          <a:spcPts val="600"/>
                        </a:spcBef>
                        <a:spcAft>
                          <a:spcPts val="600"/>
                        </a:spcAft>
                      </a:pPr>
                      <a:r>
                        <a:rPr lang="fr-FR" dirty="0" smtClean="0"/>
                        <a:t>X</a:t>
                      </a:r>
                      <a:endParaRPr lang="en-GB" dirty="0"/>
                    </a:p>
                  </a:txBody>
                  <a:tcPr anchor="ctr"/>
                </a:tc>
                <a:tc>
                  <a:txBody>
                    <a:bodyPr/>
                    <a:lstStyle/>
                    <a:p>
                      <a:pPr algn="ctr">
                        <a:spcBef>
                          <a:spcPts val="600"/>
                        </a:spcBef>
                        <a:spcAft>
                          <a:spcPts val="600"/>
                        </a:spcAft>
                      </a:pPr>
                      <a:r>
                        <a:rPr lang="fr-FR" dirty="0" smtClean="0"/>
                        <a:t>X</a:t>
                      </a:r>
                      <a:endParaRPr lang="en-GB" dirty="0"/>
                    </a:p>
                  </a:txBody>
                  <a:tcPr anchor="ctr"/>
                </a:tc>
                <a:tc>
                  <a:txBody>
                    <a:bodyPr/>
                    <a:lstStyle/>
                    <a:p>
                      <a:pPr algn="ctr">
                        <a:spcBef>
                          <a:spcPts val="600"/>
                        </a:spcBef>
                        <a:spcAft>
                          <a:spcPts val="600"/>
                        </a:spcAft>
                      </a:pPr>
                      <a:endParaRPr lang="en-GB"/>
                    </a:p>
                  </a:txBody>
                  <a:tcPr anchor="ctr"/>
                </a:tc>
              </a:tr>
              <a:tr h="972000">
                <a:tc>
                  <a:txBody>
                    <a:bodyPr/>
                    <a:lstStyle/>
                    <a:p>
                      <a:pPr>
                        <a:spcBef>
                          <a:spcPts val="600"/>
                        </a:spcBef>
                        <a:spcAft>
                          <a:spcPts val="600"/>
                        </a:spcAft>
                      </a:pPr>
                      <a:r>
                        <a:rPr lang="en-GB" dirty="0" smtClean="0"/>
                        <a:t>institutional capacity &amp; efficient public administration</a:t>
                      </a:r>
                      <a:endParaRPr lang="en-GB" dirty="0"/>
                    </a:p>
                  </a:txBody>
                  <a:tcPr anchor="ctr"/>
                </a:tc>
                <a:tc>
                  <a:txBody>
                    <a:bodyPr/>
                    <a:lstStyle/>
                    <a:p>
                      <a:pPr algn="ctr">
                        <a:spcBef>
                          <a:spcPts val="600"/>
                        </a:spcBef>
                        <a:spcAft>
                          <a:spcPts val="600"/>
                        </a:spcAft>
                      </a:pPr>
                      <a:r>
                        <a:rPr lang="fr-FR" dirty="0" smtClean="0"/>
                        <a:t>---</a:t>
                      </a:r>
                      <a:endParaRPr lang="en-GB" dirty="0"/>
                    </a:p>
                  </a:txBody>
                  <a:tcPr anchor="ctr"/>
                </a:tc>
                <a:tc>
                  <a:txBody>
                    <a:bodyPr/>
                    <a:lstStyle/>
                    <a:p>
                      <a:pPr algn="ctr">
                        <a:spcBef>
                          <a:spcPts val="600"/>
                        </a:spcBef>
                        <a:spcAft>
                          <a:spcPts val="600"/>
                        </a:spcAft>
                      </a:pPr>
                      <a:r>
                        <a:rPr lang="fr-FR" dirty="0" smtClean="0"/>
                        <a:t>X</a:t>
                      </a:r>
                      <a:endParaRPr lang="en-GB" dirty="0"/>
                    </a:p>
                  </a:txBody>
                  <a:tcPr anchor="ctr"/>
                </a:tc>
                <a:tc>
                  <a:txBody>
                    <a:bodyPr/>
                    <a:lstStyle/>
                    <a:p>
                      <a:pPr algn="ctr">
                        <a:spcBef>
                          <a:spcPts val="600"/>
                        </a:spcBef>
                        <a:spcAft>
                          <a:spcPts val="600"/>
                        </a:spcAft>
                      </a:pPr>
                      <a:r>
                        <a:rPr lang="fr-FR" dirty="0" smtClean="0"/>
                        <a:t>X</a:t>
                      </a:r>
                      <a:endParaRPr lang="en-GB" dirty="0"/>
                    </a:p>
                  </a:txBody>
                  <a:tcPr anchor="ctr"/>
                </a:tc>
                <a:tc>
                  <a:txBody>
                    <a:bodyPr/>
                    <a:lstStyle/>
                    <a:p>
                      <a:pPr algn="ctr">
                        <a:spcBef>
                          <a:spcPts val="600"/>
                        </a:spcBef>
                        <a:spcAft>
                          <a:spcPts val="600"/>
                        </a:spcAft>
                      </a:pPr>
                      <a:endParaRPr lang="en-GB" dirty="0"/>
                    </a:p>
                  </a:txBody>
                  <a:tcPr anchor="ctr"/>
                </a:tc>
                <a:tc>
                  <a:txBody>
                    <a:bodyPr/>
                    <a:lstStyle/>
                    <a:p>
                      <a:pPr algn="ctr">
                        <a:spcBef>
                          <a:spcPts val="600"/>
                        </a:spcBef>
                        <a:spcAft>
                          <a:spcPts val="600"/>
                        </a:spcAft>
                      </a:pPr>
                      <a:endParaRPr lang="en-GB" dirty="0"/>
                    </a:p>
                  </a:txBody>
                  <a:tcPr anchor="ctr"/>
                </a:tc>
              </a:tr>
            </a:tbl>
          </a:graphicData>
        </a:graphic>
      </p:graphicFrame>
    </p:spTree>
    <p:extLst>
      <p:ext uri="{BB962C8B-B14F-4D97-AF65-F5344CB8AC3E}">
        <p14:creationId xmlns:p14="http://schemas.microsoft.com/office/powerpoint/2010/main" val="204581004"/>
      </p:ext>
    </p:extLst>
  </p:cSld>
  <p:clrMapOvr>
    <a:masterClrMapping/>
  </p:clrMapOvr>
  <p:transition spd="slow">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dirty="0">
                <a:solidFill>
                  <a:schemeClr val="accent2"/>
                </a:solidFill>
              </a:rPr>
              <a:t>What is the </a:t>
            </a:r>
            <a:r>
              <a:rPr lang="en-GB" dirty="0" smtClean="0">
                <a:solidFill>
                  <a:schemeClr val="accent2"/>
                </a:solidFill>
              </a:rPr>
              <a:t>CSF</a:t>
            </a:r>
            <a:r>
              <a:rPr lang="en-GB" dirty="0">
                <a:solidFill>
                  <a:schemeClr val="accent2"/>
                </a:solidFill>
              </a:rPr>
              <a:t/>
            </a:r>
            <a:br>
              <a:rPr lang="en-GB" dirty="0">
                <a:solidFill>
                  <a:schemeClr val="accent2"/>
                </a:solidFill>
              </a:rPr>
            </a:br>
            <a:r>
              <a:rPr lang="en-GB" dirty="0"/>
              <a:t>social inclusion &amp; fight against </a:t>
            </a:r>
            <a:r>
              <a:rPr lang="en-GB" dirty="0" smtClean="0"/>
              <a:t>poverty</a:t>
            </a:r>
            <a:br>
              <a:rPr lang="en-GB" dirty="0" smtClean="0"/>
            </a:br>
            <a:r>
              <a:rPr lang="en-GB" dirty="0" smtClean="0"/>
              <a:t>target: </a:t>
            </a:r>
            <a:r>
              <a:rPr lang="fr-FR" dirty="0"/>
              <a:t>-20 million</a:t>
            </a:r>
            <a:endParaRPr lang="en-GB" noProof="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85427633"/>
              </p:ext>
            </p:extLst>
          </p:nvPr>
        </p:nvGraphicFramePr>
        <p:xfrm>
          <a:off x="0" y="1700808"/>
          <a:ext cx="9144000" cy="4745735"/>
        </p:xfrm>
        <a:graphic>
          <a:graphicData uri="http://schemas.openxmlformats.org/drawingml/2006/table">
            <a:tbl>
              <a:tblPr firstRow="1" bandRow="1">
                <a:tableStyleId>{5C22544A-7EE6-4342-B048-85BDC9FD1C3A}</a:tableStyleId>
              </a:tblPr>
              <a:tblGrid>
                <a:gridCol w="3048000"/>
                <a:gridCol w="3048000"/>
                <a:gridCol w="3048000"/>
              </a:tblGrid>
              <a:tr h="352131">
                <a:tc>
                  <a:txBody>
                    <a:bodyPr/>
                    <a:lstStyle/>
                    <a:p>
                      <a:pPr algn="ctr">
                        <a:spcBef>
                          <a:spcPts val="0"/>
                        </a:spcBef>
                        <a:spcAft>
                          <a:spcPts val="0"/>
                        </a:spcAft>
                      </a:pPr>
                      <a:r>
                        <a:rPr lang="fr-FR" sz="1600" dirty="0" smtClean="0"/>
                        <a:t>ESF</a:t>
                      </a:r>
                      <a:endParaRPr lang="en-GB" sz="1600" dirty="0"/>
                    </a:p>
                  </a:txBody>
                  <a:tcPr anchor="ctr"/>
                </a:tc>
                <a:tc>
                  <a:txBody>
                    <a:bodyPr/>
                    <a:lstStyle/>
                    <a:p>
                      <a:pPr algn="ctr">
                        <a:spcBef>
                          <a:spcPts val="0"/>
                        </a:spcBef>
                        <a:spcAft>
                          <a:spcPts val="0"/>
                        </a:spcAft>
                      </a:pPr>
                      <a:r>
                        <a:rPr lang="fr-FR" sz="1600" dirty="0" smtClean="0"/>
                        <a:t>ERDF</a:t>
                      </a:r>
                      <a:endParaRPr lang="en-GB" sz="1600" dirty="0"/>
                    </a:p>
                  </a:txBody>
                  <a:tcPr anchor="ctr"/>
                </a:tc>
                <a:tc>
                  <a:txBody>
                    <a:bodyPr/>
                    <a:lstStyle/>
                    <a:p>
                      <a:pPr algn="ctr">
                        <a:spcBef>
                          <a:spcPts val="0"/>
                        </a:spcBef>
                        <a:spcAft>
                          <a:spcPts val="0"/>
                        </a:spcAft>
                      </a:pPr>
                      <a:r>
                        <a:rPr lang="fr-FR" sz="1600" dirty="0" smtClean="0"/>
                        <a:t>EAFRD</a:t>
                      </a:r>
                      <a:endParaRPr lang="en-GB" sz="1600" dirty="0"/>
                    </a:p>
                  </a:txBody>
                  <a:tcPr anchor="ctr"/>
                </a:tc>
              </a:tr>
              <a:tr h="618341">
                <a:tc>
                  <a:txBody>
                    <a:bodyPr/>
                    <a:lstStyle/>
                    <a:p>
                      <a:pPr algn="ctr">
                        <a:spcBef>
                          <a:spcPts val="0"/>
                        </a:spcBef>
                        <a:spcAft>
                          <a:spcPts val="0"/>
                        </a:spcAft>
                      </a:pPr>
                      <a:r>
                        <a:rPr lang="en-GB" sz="1800" dirty="0" smtClean="0"/>
                        <a:t>active inclusion</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800" dirty="0" smtClean="0"/>
                    </a:p>
                  </a:txBody>
                  <a:tcPr anchor="ctr"/>
                </a:tc>
                <a:tc>
                  <a:txBody>
                    <a:bodyPr/>
                    <a:lstStyle/>
                    <a:p>
                      <a:pPr algn="ctr">
                        <a:spcBef>
                          <a:spcPts val="0"/>
                        </a:spcBef>
                        <a:spcAft>
                          <a:spcPts val="0"/>
                        </a:spcAft>
                      </a:pPr>
                      <a:endParaRPr lang="en-GB" sz="1800" dirty="0"/>
                    </a:p>
                  </a:txBody>
                  <a:tcPr anchor="ctr"/>
                </a:tc>
              </a:tr>
              <a:tr h="618341">
                <a:tc>
                  <a:txBody>
                    <a:bodyPr/>
                    <a:lstStyle/>
                    <a:p>
                      <a:pPr algn="ctr">
                        <a:spcBef>
                          <a:spcPts val="0"/>
                        </a:spcBef>
                        <a:spcAft>
                          <a:spcPts val="0"/>
                        </a:spcAft>
                      </a:pPr>
                      <a:r>
                        <a:rPr lang="en-GB" sz="1800" b="1" dirty="0" smtClean="0"/>
                        <a:t>integration of marginalised </a:t>
                      </a:r>
                      <a:r>
                        <a:rPr lang="en-GB" sz="1800" b="1" dirty="0" err="1" smtClean="0"/>
                        <a:t>c'ties</a:t>
                      </a:r>
                      <a:endParaRPr lang="en-GB" sz="1800" b="1" dirty="0" smtClean="0"/>
                    </a:p>
                  </a:txBody>
                  <a:tcPr anchor="ctr"/>
                </a:tc>
                <a:tc>
                  <a:txBody>
                    <a:bodyPr/>
                    <a:lstStyle/>
                    <a:p>
                      <a:pPr algn="ctr">
                        <a:spcBef>
                          <a:spcPts val="0"/>
                        </a:spcBef>
                        <a:spcAft>
                          <a:spcPts val="0"/>
                        </a:spcAft>
                      </a:pPr>
                      <a:r>
                        <a:rPr lang="en-GB" sz="1800" b="1" dirty="0" smtClean="0"/>
                        <a:t>regeneration of deprived communities</a:t>
                      </a:r>
                      <a:endParaRPr lang="en-GB" sz="1800" dirty="0"/>
                    </a:p>
                  </a:txBody>
                  <a:tcPr anchor="ctr"/>
                </a:tc>
                <a:tc>
                  <a:txBody>
                    <a:bodyPr/>
                    <a:lstStyle/>
                    <a:p>
                      <a:pPr algn="ctr">
                        <a:spcBef>
                          <a:spcPts val="0"/>
                        </a:spcBef>
                        <a:spcAft>
                          <a:spcPts val="0"/>
                        </a:spcAft>
                      </a:pPr>
                      <a:r>
                        <a:rPr lang="en-GB" sz="1800" dirty="0" smtClean="0"/>
                        <a:t>small-scale infrastructure</a:t>
                      </a:r>
                      <a:endParaRPr lang="en-GB" sz="1800" dirty="0"/>
                    </a:p>
                  </a:txBody>
                  <a:tcPr anchor="ctr"/>
                </a:tc>
              </a:tr>
              <a:tr h="618341">
                <a:tc>
                  <a:txBody>
                    <a:bodyPr/>
                    <a:lstStyle/>
                    <a:p>
                      <a:pPr algn="ctr">
                        <a:spcBef>
                          <a:spcPts val="0"/>
                        </a:spcBef>
                        <a:spcAft>
                          <a:spcPts val="0"/>
                        </a:spcAft>
                      </a:pPr>
                      <a:r>
                        <a:rPr lang="en-GB" sz="1800" dirty="0" smtClean="0"/>
                        <a:t>anti-discrimination</a:t>
                      </a:r>
                      <a:endParaRPr lang="en-GB" sz="1800" dirty="0"/>
                    </a:p>
                  </a:txBody>
                  <a:tcPr anchor="ctr"/>
                </a:tc>
                <a:tc>
                  <a:txBody>
                    <a:bodyPr/>
                    <a:lstStyle/>
                    <a:p>
                      <a:pPr algn="ctr">
                        <a:spcBef>
                          <a:spcPts val="0"/>
                        </a:spcBef>
                        <a:spcAft>
                          <a:spcPts val="0"/>
                        </a:spcAft>
                      </a:pPr>
                      <a:endParaRPr lang="en-GB" sz="1800" dirty="0"/>
                    </a:p>
                  </a:txBody>
                  <a:tcPr anchor="ctr"/>
                </a:tc>
                <a:tc>
                  <a:txBody>
                    <a:bodyPr/>
                    <a:lstStyle/>
                    <a:p>
                      <a:pPr algn="ctr">
                        <a:spcBef>
                          <a:spcPts val="0"/>
                        </a:spcBef>
                        <a:spcAft>
                          <a:spcPts val="0"/>
                        </a:spcAft>
                      </a:pPr>
                      <a:endParaRPr lang="en-GB" sz="1800" dirty="0"/>
                    </a:p>
                  </a:txBody>
                  <a:tcPr anchor="ctr"/>
                </a:tc>
              </a:tr>
              <a:tr h="618341">
                <a:tc>
                  <a:txBody>
                    <a:bodyPr/>
                    <a:lstStyle/>
                    <a:p>
                      <a:pPr algn="ctr">
                        <a:spcBef>
                          <a:spcPts val="0"/>
                        </a:spcBef>
                        <a:spcAft>
                          <a:spcPts val="0"/>
                        </a:spcAft>
                      </a:pPr>
                      <a:r>
                        <a:rPr lang="en-GB" sz="1800" dirty="0" smtClean="0"/>
                        <a:t>access to services</a:t>
                      </a:r>
                      <a:endParaRPr lang="en-GB" sz="1800" dirty="0"/>
                    </a:p>
                  </a:txBody>
                  <a:tcPr anchor="ctr"/>
                </a:tc>
                <a:tc>
                  <a:txBody>
                    <a:bodyPr/>
                    <a:lstStyle/>
                    <a:p>
                      <a:pPr algn="ctr">
                        <a:spcBef>
                          <a:spcPts val="0"/>
                        </a:spcBef>
                        <a:spcAft>
                          <a:spcPts val="0"/>
                        </a:spcAft>
                      </a:pPr>
                      <a:r>
                        <a:rPr lang="en-GB" sz="1800" b="1" dirty="0" smtClean="0"/>
                        <a:t>services infrastructure</a:t>
                      </a:r>
                      <a:endParaRPr lang="en-GB" sz="1800" b="1" dirty="0"/>
                    </a:p>
                  </a:txBody>
                  <a:tcPr anchor="ctr"/>
                </a:tc>
                <a:tc>
                  <a:txBody>
                    <a:bodyPr/>
                    <a:lstStyle/>
                    <a:p>
                      <a:pPr algn="ctr">
                        <a:spcBef>
                          <a:spcPts val="0"/>
                        </a:spcBef>
                        <a:spcAft>
                          <a:spcPts val="0"/>
                        </a:spcAft>
                      </a:pPr>
                      <a:r>
                        <a:rPr lang="en-GB" sz="1800" dirty="0" smtClean="0"/>
                        <a:t>local basic services</a:t>
                      </a:r>
                      <a:endParaRPr lang="en-GB" sz="1800" dirty="0"/>
                    </a:p>
                  </a:txBody>
                  <a:tcPr anchor="ctr"/>
                </a:tc>
              </a:tr>
              <a:tr h="618341">
                <a:tc>
                  <a:txBody>
                    <a:bodyPr/>
                    <a:lstStyle/>
                    <a:p>
                      <a:pPr algn="ctr">
                        <a:spcBef>
                          <a:spcPts val="0"/>
                        </a:spcBef>
                        <a:spcAft>
                          <a:spcPts val="0"/>
                        </a:spcAft>
                      </a:pPr>
                      <a:r>
                        <a:rPr lang="en-GB" sz="1800" dirty="0" smtClean="0"/>
                        <a:t>social economy &amp; enterprises</a:t>
                      </a:r>
                      <a:endParaRPr lang="en-GB" sz="1800" dirty="0"/>
                    </a:p>
                  </a:txBody>
                  <a:tcPr anchor="ctr"/>
                </a:tc>
                <a:tc>
                  <a:txBody>
                    <a:bodyPr/>
                    <a:lstStyle/>
                    <a:p>
                      <a:pPr algn="ctr">
                        <a:spcBef>
                          <a:spcPts val="0"/>
                        </a:spcBef>
                        <a:spcAft>
                          <a:spcPts val="0"/>
                        </a:spcAft>
                      </a:pPr>
                      <a:r>
                        <a:rPr lang="en-GB" sz="1800" dirty="0" smtClean="0"/>
                        <a:t>social enterprises</a:t>
                      </a:r>
                      <a:endParaRPr lang="en-GB" sz="1800" dirty="0"/>
                    </a:p>
                  </a:txBody>
                  <a:tcPr anchor="ctr"/>
                </a:tc>
                <a:tc>
                  <a:txBody>
                    <a:bodyPr/>
                    <a:lstStyle/>
                    <a:p>
                      <a:pPr algn="ctr">
                        <a:spcBef>
                          <a:spcPts val="0"/>
                        </a:spcBef>
                        <a:spcAft>
                          <a:spcPts val="0"/>
                        </a:spcAft>
                      </a:pPr>
                      <a:endParaRPr lang="en-GB" sz="1800" dirty="0"/>
                    </a:p>
                  </a:txBody>
                  <a:tcPr anchor="ctr"/>
                </a:tc>
              </a:tr>
              <a:tr h="618341">
                <a:tc>
                  <a:txBody>
                    <a:bodyPr/>
                    <a:lstStyle/>
                    <a:p>
                      <a:pPr algn="ctr">
                        <a:spcBef>
                          <a:spcPts val="0"/>
                        </a:spcBef>
                        <a:spcAft>
                          <a:spcPts val="0"/>
                        </a:spcAft>
                      </a:pPr>
                      <a:endParaRPr lang="en-GB" sz="1800" dirty="0"/>
                    </a:p>
                  </a:txBody>
                  <a:tcPr anchor="ctr"/>
                </a:tc>
                <a:tc>
                  <a:txBody>
                    <a:bodyPr/>
                    <a:lstStyle/>
                    <a:p>
                      <a:pPr algn="ctr"/>
                      <a:r>
                        <a:rPr lang="en-GB" sz="1800" dirty="0" smtClean="0"/>
                        <a:t>accessibility</a:t>
                      </a:r>
                      <a:endParaRPr lang="en-GB" sz="1800" dirty="0"/>
                    </a:p>
                  </a:txBody>
                  <a:tcPr anchor="ctr"/>
                </a:tc>
                <a:tc>
                  <a:txBody>
                    <a:bodyPr/>
                    <a:lstStyle/>
                    <a:p>
                      <a:pPr algn="ctr">
                        <a:spcBef>
                          <a:spcPts val="0"/>
                        </a:spcBef>
                        <a:spcAft>
                          <a:spcPts val="0"/>
                        </a:spcAft>
                      </a:pPr>
                      <a:endParaRPr lang="en-GB" sz="1800" dirty="0"/>
                    </a:p>
                  </a:txBody>
                  <a:tcPr anchor="ctr"/>
                </a:tc>
              </a:tr>
              <a:tr h="618341">
                <a:tc>
                  <a:txBody>
                    <a:bodyPr/>
                    <a:lstStyle/>
                    <a:p>
                      <a:pPr algn="ctr">
                        <a:spcBef>
                          <a:spcPts val="0"/>
                        </a:spcBef>
                        <a:spcAft>
                          <a:spcPts val="0"/>
                        </a:spcAft>
                      </a:pPr>
                      <a:r>
                        <a:rPr lang="en-GB" sz="1800" dirty="0" smtClean="0"/>
                        <a:t>community-led local development strategies</a:t>
                      </a:r>
                      <a:endParaRPr lang="en-GB" sz="1800" dirty="0"/>
                    </a:p>
                  </a:txBody>
                  <a:tcPr anchor="ctr"/>
                </a:tc>
                <a:tc>
                  <a:txBody>
                    <a:bodyPr/>
                    <a:lstStyle/>
                    <a:p>
                      <a:pPr algn="ctr">
                        <a:spcBef>
                          <a:spcPts val="0"/>
                        </a:spcBef>
                        <a:spcAft>
                          <a:spcPts val="0"/>
                        </a:spcAft>
                      </a:pPr>
                      <a:r>
                        <a:rPr lang="en-GB" sz="1800" dirty="0" smtClean="0"/>
                        <a:t>community-led local development strategies</a:t>
                      </a:r>
                      <a:endParaRPr lang="en-GB" sz="1800" dirty="0"/>
                    </a:p>
                  </a:txBody>
                  <a:tcPr anchor="ctr"/>
                </a:tc>
                <a:tc>
                  <a:txBody>
                    <a:bodyPr/>
                    <a:lstStyle/>
                    <a:p>
                      <a:pPr algn="ctr">
                        <a:spcBef>
                          <a:spcPts val="0"/>
                        </a:spcBef>
                        <a:spcAft>
                          <a:spcPts val="0"/>
                        </a:spcAft>
                      </a:pPr>
                      <a:r>
                        <a:rPr lang="en-GB" sz="1800" dirty="0" smtClean="0"/>
                        <a:t>community-led local</a:t>
                      </a:r>
                    </a:p>
                    <a:p>
                      <a:pPr algn="ctr">
                        <a:spcBef>
                          <a:spcPts val="0"/>
                        </a:spcBef>
                        <a:spcAft>
                          <a:spcPts val="0"/>
                        </a:spcAft>
                      </a:pPr>
                      <a:r>
                        <a:rPr lang="en-GB" sz="1800" dirty="0" smtClean="0"/>
                        <a:t>development (LEADER)</a:t>
                      </a:r>
                      <a:endParaRPr lang="en-GB" sz="1800" dirty="0"/>
                    </a:p>
                  </a:txBody>
                  <a:tcPr anchor="ctr"/>
                </a:tc>
              </a:tr>
            </a:tbl>
          </a:graphicData>
        </a:graphic>
      </p:graphicFrame>
    </p:spTree>
    <p:extLst>
      <p:ext uri="{BB962C8B-B14F-4D97-AF65-F5344CB8AC3E}">
        <p14:creationId xmlns:p14="http://schemas.microsoft.com/office/powerpoint/2010/main" val="2731353447"/>
      </p:ext>
    </p:extLst>
  </p:cSld>
  <p:clrMapOvr>
    <a:masterClrMapping/>
  </p:clrMapOvr>
  <p:transition spd="slow">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4"/>
          <p:cNvSpPr>
            <a:spLocks noGrp="1" noChangeArrowheads="1"/>
          </p:cNvSpPr>
          <p:nvPr>
            <p:ph type="body" idx="4294967295"/>
          </p:nvPr>
        </p:nvSpPr>
        <p:spPr/>
        <p:txBody>
          <a:bodyPr/>
          <a:lstStyle/>
          <a:p>
            <a:pPr marL="0" indent="0" algn="ctr">
              <a:buNone/>
            </a:pPr>
            <a:r>
              <a:rPr lang="en-GB" dirty="0"/>
              <a:t>Comments to be sent to the European Commission</a:t>
            </a:r>
            <a:br>
              <a:rPr lang="en-GB" dirty="0"/>
            </a:br>
            <a:r>
              <a:rPr lang="en-GB" dirty="0"/>
              <a:t/>
            </a:r>
            <a:br>
              <a:rPr lang="en-GB" dirty="0"/>
            </a:br>
            <a:r>
              <a:rPr lang="en-GB" dirty="0">
                <a:hlinkClick r:id="rId3"/>
              </a:rPr>
              <a:t>REGIO-CSF@ec.europa.eu</a:t>
            </a:r>
            <a:r>
              <a:rPr lang="en-GB" dirty="0"/>
              <a:t/>
            </a:r>
            <a:br>
              <a:rPr lang="en-GB" dirty="0"/>
            </a:br>
            <a:endParaRPr lang="en-GB" dirty="0"/>
          </a:p>
        </p:txBody>
      </p:sp>
      <p:pic>
        <p:nvPicPr>
          <p:cNvPr id="18436" name="Picture 5" descr="iStock_greenWorld_greenMiceSmal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67600" y="0"/>
            <a:ext cx="1693863" cy="1700213"/>
          </a:xfrm>
          <a:prstGeom prst="rect">
            <a:avLst/>
          </a:prstGeom>
          <a:noFill/>
          <a:ln w="9525">
            <a:solidFill>
              <a:schemeClr val="folHlink"/>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noGrp="1"/>
          </p:cNvSpPr>
          <p:nvPr>
            <p:ph type="title"/>
          </p:nvPr>
        </p:nvSpPr>
        <p:spPr/>
        <p:txBody>
          <a:bodyPr/>
          <a:lstStyle/>
          <a:p>
            <a:pPr marL="0" indent="0" eaLnBrk="1" hangingPunct="1"/>
            <a:r>
              <a:rPr lang="en-GB" noProof="0" dirty="0" smtClean="0"/>
              <a:t>Why a Common Strategic Framework ?</a:t>
            </a:r>
            <a:endParaRPr lang="en-GB" noProof="0" dirty="0"/>
          </a:p>
        </p:txBody>
      </p:sp>
      <p:sp>
        <p:nvSpPr>
          <p:cNvPr id="4098" name="Rectangle 3"/>
          <p:cNvSpPr>
            <a:spLocks noGrp="1" noChangeArrowheads="1"/>
          </p:cNvSpPr>
          <p:nvPr>
            <p:ph idx="1"/>
          </p:nvPr>
        </p:nvSpPr>
        <p:spPr/>
        <p:txBody>
          <a:bodyPr/>
          <a:lstStyle/>
          <a:p>
            <a:pPr eaLnBrk="1" hangingPunct="1">
              <a:defRPr/>
            </a:pPr>
            <a:r>
              <a:rPr lang="en-GB" dirty="0"/>
              <a:t>European Regional Development Fund (ERDF)</a:t>
            </a:r>
          </a:p>
          <a:p>
            <a:pPr eaLnBrk="1" hangingPunct="1">
              <a:defRPr/>
            </a:pPr>
            <a:r>
              <a:rPr lang="en-GB" dirty="0"/>
              <a:t>European Social Fund (ESF)</a:t>
            </a:r>
          </a:p>
          <a:p>
            <a:pPr eaLnBrk="1" hangingPunct="1">
              <a:defRPr/>
            </a:pPr>
            <a:r>
              <a:rPr lang="en-GB" dirty="0"/>
              <a:t>Cohesion Fund (CF)</a:t>
            </a:r>
          </a:p>
          <a:p>
            <a:pPr eaLnBrk="1" hangingPunct="1">
              <a:defRPr/>
            </a:pPr>
            <a:r>
              <a:rPr lang="en-GB" dirty="0"/>
              <a:t>European Agricultural Fund for Rural Development (EAFRD)</a:t>
            </a:r>
          </a:p>
          <a:p>
            <a:pPr eaLnBrk="1" hangingPunct="1">
              <a:defRPr/>
            </a:pPr>
            <a:r>
              <a:rPr lang="en-GB" dirty="0"/>
              <a:t>European Maritime &amp; Fisheries Fund (EMFF)</a:t>
            </a:r>
            <a:br>
              <a:rPr lang="en-GB" dirty="0"/>
            </a:br>
            <a:endParaRPr lang="en-GB" dirty="0"/>
          </a:p>
          <a:p>
            <a:pPr lvl="1" eaLnBrk="1" hangingPunct="1">
              <a:defRPr/>
            </a:pPr>
            <a:r>
              <a:rPr lang="en-GB" dirty="0"/>
              <a:t>complementary policy objectives</a:t>
            </a:r>
          </a:p>
          <a:p>
            <a:pPr lvl="1" eaLnBrk="1" hangingPunct="1">
              <a:defRPr/>
            </a:pPr>
            <a:r>
              <a:rPr lang="en-GB" dirty="0"/>
              <a:t>shared management</a:t>
            </a:r>
          </a:p>
          <a:p>
            <a:pPr lvl="1" eaLnBrk="1" hangingPunct="1">
              <a:defRPr/>
            </a:pPr>
            <a:r>
              <a:rPr lang="en-GB" dirty="0"/>
              <a:t>main EU funding for Europe 2020 strategy</a:t>
            </a:r>
          </a:p>
        </p:txBody>
      </p:sp>
    </p:spTree>
    <p:extLst>
      <p:ext uri="{BB962C8B-B14F-4D97-AF65-F5344CB8AC3E}">
        <p14:creationId xmlns:p14="http://schemas.microsoft.com/office/powerpoint/2010/main" val="1413548783"/>
      </p:ext>
    </p:extLst>
  </p:cSld>
  <p:clrMapOvr>
    <a:masterClrMapping/>
  </p:clrMapOvr>
  <p:transition spd="slow">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p:txBody>
          <a:bodyPr/>
          <a:lstStyle/>
          <a:p>
            <a:pPr eaLnBrk="1" hangingPunct="1">
              <a:defRPr/>
            </a:pPr>
            <a:r>
              <a:rPr lang="en-GB" noProof="0" dirty="0" smtClean="0"/>
              <a:t>"Common Provisions Regulation" proposal</a:t>
            </a:r>
          </a:p>
          <a:p>
            <a:pPr lvl="1" eaLnBrk="1" hangingPunct="1">
              <a:defRPr/>
            </a:pPr>
            <a:r>
              <a:rPr lang="en-GB" noProof="0" dirty="0" smtClean="0"/>
              <a:t>common set of thematic objectives</a:t>
            </a:r>
          </a:p>
          <a:p>
            <a:pPr lvl="1" eaLnBrk="1" hangingPunct="1">
              <a:defRPr/>
            </a:pPr>
            <a:r>
              <a:rPr lang="en-GB" noProof="0" dirty="0" smtClean="0"/>
              <a:t>simplification (planning &amp; implementation)</a:t>
            </a:r>
          </a:p>
          <a:p>
            <a:pPr lvl="1" eaLnBrk="1" hangingPunct="1">
              <a:defRPr/>
            </a:pPr>
            <a:r>
              <a:rPr lang="en-GB" noProof="0" dirty="0" smtClean="0"/>
              <a:t>focus on results (performance framework &amp; reserve)</a:t>
            </a:r>
          </a:p>
          <a:p>
            <a:pPr lvl="1" eaLnBrk="1" hangingPunct="1">
              <a:defRPr/>
            </a:pPr>
            <a:r>
              <a:rPr lang="en-GB" noProof="0" dirty="0" smtClean="0"/>
              <a:t>harmonisation of eligibility rules</a:t>
            </a:r>
            <a:br>
              <a:rPr lang="en-GB" noProof="0" dirty="0" smtClean="0"/>
            </a:br>
            <a:r>
              <a:rPr lang="en-GB" noProof="0" dirty="0" smtClean="0"/>
              <a:t>extension of simplified cost options</a:t>
            </a:r>
          </a:p>
          <a:p>
            <a:pPr lvl="1" eaLnBrk="1" hangingPunct="1">
              <a:defRPr/>
            </a:pPr>
            <a:r>
              <a:rPr lang="en-GB" b="1" noProof="0" dirty="0" smtClean="0"/>
              <a:t>Partnership Contracts</a:t>
            </a:r>
          </a:p>
          <a:p>
            <a:pPr lvl="2" eaLnBrk="1" hangingPunct="1">
              <a:defRPr/>
            </a:pPr>
            <a:r>
              <a:rPr lang="en-GB" b="1" noProof="0" dirty="0" smtClean="0"/>
              <a:t>Common Strategic Framework (CSF)</a:t>
            </a:r>
            <a:r>
              <a:rPr lang="en-GB" noProof="0" dirty="0" smtClean="0"/>
              <a:t/>
            </a:r>
            <a:br>
              <a:rPr lang="en-GB" noProof="0" dirty="0" smtClean="0"/>
            </a:br>
            <a:r>
              <a:rPr lang="en-GB" noProof="0" dirty="0" smtClean="0"/>
              <a:t>setting out how EU Funds can work together</a:t>
            </a:r>
            <a:endParaRPr lang="en-GB" sz="1600" noProof="0" dirty="0"/>
          </a:p>
        </p:txBody>
      </p:sp>
      <p:sp>
        <p:nvSpPr>
          <p:cNvPr id="4099" name="Title 1"/>
          <p:cNvSpPr>
            <a:spLocks noGrp="1"/>
          </p:cNvSpPr>
          <p:nvPr>
            <p:ph type="title"/>
          </p:nvPr>
        </p:nvSpPr>
        <p:spPr/>
        <p:txBody>
          <a:bodyPr/>
          <a:lstStyle/>
          <a:p>
            <a:pPr marL="0" indent="0" eaLnBrk="1" hangingPunct="1">
              <a:defRPr/>
            </a:pPr>
            <a:r>
              <a:rPr lang="en-GB" noProof="0" dirty="0" smtClean="0"/>
              <a:t>To better coordinate </a:t>
            </a:r>
            <a:r>
              <a:rPr lang="en-GB" noProof="0" dirty="0"/>
              <a:t>EU </a:t>
            </a:r>
            <a:r>
              <a:rPr lang="en-GB" noProof="0" dirty="0" smtClean="0"/>
              <a:t>funds</a:t>
            </a:r>
            <a:br>
              <a:rPr lang="en-GB" noProof="0" dirty="0" smtClean="0"/>
            </a:br>
            <a:r>
              <a:rPr lang="en-GB" noProof="0" dirty="0" smtClean="0"/>
              <a:t>to </a:t>
            </a:r>
            <a:r>
              <a:rPr lang="en-GB" noProof="0" dirty="0"/>
              <a:t>avoid </a:t>
            </a:r>
            <a:r>
              <a:rPr lang="en-GB" noProof="0" dirty="0" smtClean="0"/>
              <a:t>overlaps &amp; maximise </a:t>
            </a:r>
            <a:r>
              <a:rPr lang="en-GB" noProof="0" dirty="0"/>
              <a:t>synergies</a:t>
            </a:r>
          </a:p>
        </p:txBody>
      </p:sp>
    </p:spTree>
    <p:extLst>
      <p:ext uri="{BB962C8B-B14F-4D97-AF65-F5344CB8AC3E}">
        <p14:creationId xmlns:p14="http://schemas.microsoft.com/office/powerpoint/2010/main" val="1238071355"/>
      </p:ext>
    </p:extLst>
  </p:cSld>
  <p:clrMapOvr>
    <a:masterClrMapping/>
  </p:clrMapOvr>
  <p:transition spd="slow">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noProof="0" dirty="0" smtClean="0"/>
              <a:t>What is the CSF</a:t>
            </a:r>
            <a:br>
              <a:rPr lang="en-GB" noProof="0" dirty="0" smtClean="0"/>
            </a:br>
            <a:r>
              <a:rPr lang="en-GB" dirty="0" smtClean="0"/>
              <a:t>Elements to include in Partnership Contracts</a:t>
            </a:r>
            <a:endParaRPr lang="en-GB" noProof="0" dirty="0"/>
          </a:p>
        </p:txBody>
      </p:sp>
      <p:sp>
        <p:nvSpPr>
          <p:cNvPr id="5123" name="Content Placeholder 2"/>
          <p:cNvSpPr>
            <a:spLocks noGrp="1"/>
          </p:cNvSpPr>
          <p:nvPr>
            <p:ph idx="1"/>
          </p:nvPr>
        </p:nvSpPr>
        <p:spPr/>
        <p:txBody>
          <a:bodyPr/>
          <a:lstStyle/>
          <a:p>
            <a:r>
              <a:rPr lang="en-GB" dirty="0" smtClean="0"/>
              <a:t>Funds to support Europe 2020 National Reform Programmes</a:t>
            </a:r>
          </a:p>
          <a:p>
            <a:r>
              <a:rPr lang="en-GB" dirty="0" smtClean="0"/>
              <a:t>coordination &amp; integration</a:t>
            </a:r>
          </a:p>
          <a:p>
            <a:pPr lvl="1"/>
            <a:r>
              <a:rPr lang="en-GB" dirty="0" smtClean="0"/>
              <a:t>between Funds</a:t>
            </a:r>
          </a:p>
          <a:p>
            <a:pPr lvl="1"/>
            <a:r>
              <a:rPr lang="en-GB" dirty="0" smtClean="0"/>
              <a:t>with other EU policies &amp; instruments</a:t>
            </a:r>
          </a:p>
          <a:p>
            <a:r>
              <a:rPr lang="en-GB" dirty="0" smtClean="0"/>
              <a:t>integrated approach to Funds delivery</a:t>
            </a:r>
          </a:p>
          <a:p>
            <a:pPr lvl="1"/>
            <a:r>
              <a:rPr lang="en-GB" dirty="0" smtClean="0"/>
              <a:t>community-led local development (all Funds)</a:t>
            </a:r>
          </a:p>
          <a:p>
            <a:pPr lvl="1"/>
            <a:r>
              <a:rPr lang="en-GB" dirty="0" smtClean="0"/>
              <a:t>integrated territorial investments (Cohesion policy only)</a:t>
            </a:r>
          </a:p>
          <a:p>
            <a:pPr lvl="1"/>
            <a:r>
              <a:rPr lang="en-GB" dirty="0" smtClean="0"/>
              <a:t>integrated operations</a:t>
            </a:r>
          </a:p>
          <a:p>
            <a:pPr lvl="2"/>
            <a:r>
              <a:rPr lang="en-GB" dirty="0" smtClean="0"/>
              <a:t>Joint Action Plans </a:t>
            </a:r>
            <a:endParaRPr lang="en-GB" dirty="0"/>
          </a:p>
        </p:txBody>
      </p:sp>
    </p:spTree>
    <p:extLst>
      <p:ext uri="{BB962C8B-B14F-4D97-AF65-F5344CB8AC3E}">
        <p14:creationId xmlns:p14="http://schemas.microsoft.com/office/powerpoint/2010/main" val="2311983013"/>
      </p:ext>
    </p:extLst>
  </p:cSld>
  <p:clrMapOvr>
    <a:masterClrMapping/>
  </p:clrMapOvr>
  <p:transition spd="slow">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noProof="0" dirty="0" smtClean="0">
                <a:solidFill>
                  <a:schemeClr val="accent2"/>
                </a:solidFill>
              </a:rPr>
              <a:t>What is the CSF</a:t>
            </a:r>
            <a:br>
              <a:rPr lang="en-GB" noProof="0" dirty="0" smtClean="0">
                <a:solidFill>
                  <a:schemeClr val="accent2"/>
                </a:solidFill>
              </a:rPr>
            </a:br>
            <a:r>
              <a:rPr lang="en-GB" dirty="0" smtClean="0">
                <a:solidFill>
                  <a:schemeClr val="accent2"/>
                </a:solidFill>
              </a:rPr>
              <a:t>Elements to include in Partnership Contracts</a:t>
            </a:r>
            <a:br>
              <a:rPr lang="en-GB" dirty="0" smtClean="0">
                <a:solidFill>
                  <a:schemeClr val="accent2"/>
                </a:solidFill>
              </a:rPr>
            </a:br>
            <a:r>
              <a:rPr lang="en-GB" dirty="0" smtClean="0"/>
              <a:t>Horizontal principles &amp; policy objectives</a:t>
            </a:r>
            <a:br>
              <a:rPr lang="en-GB" dirty="0" smtClean="0"/>
            </a:br>
            <a:endParaRPr lang="en-GB" noProof="0" dirty="0"/>
          </a:p>
        </p:txBody>
      </p:sp>
      <p:sp>
        <p:nvSpPr>
          <p:cNvPr id="5123" name="Content Placeholder 2"/>
          <p:cNvSpPr>
            <a:spLocks noGrp="1"/>
          </p:cNvSpPr>
          <p:nvPr>
            <p:ph idx="1"/>
          </p:nvPr>
        </p:nvSpPr>
        <p:spPr/>
        <p:txBody>
          <a:bodyPr/>
          <a:lstStyle/>
          <a:p>
            <a:r>
              <a:rPr lang="en-GB" dirty="0" smtClean="0"/>
              <a:t>men/women equality &amp; non discrimination</a:t>
            </a:r>
          </a:p>
          <a:p>
            <a:pPr lvl="1"/>
            <a:r>
              <a:rPr lang="en-GB" dirty="0" smtClean="0"/>
              <a:t>mainstreamed across Funds &amp; programmes</a:t>
            </a:r>
          </a:p>
          <a:p>
            <a:pPr lvl="1"/>
            <a:r>
              <a:rPr lang="en-GB" dirty="0" smtClean="0"/>
              <a:t>involving relevant bodies &amp; partners</a:t>
            </a:r>
          </a:p>
          <a:p>
            <a:pPr lvl="1"/>
            <a:r>
              <a:rPr lang="en-GB" dirty="0" smtClean="0"/>
              <a:t>accessibility for disabled</a:t>
            </a:r>
          </a:p>
          <a:p>
            <a:r>
              <a:rPr lang="en-GB" dirty="0" smtClean="0"/>
              <a:t>sustainable development</a:t>
            </a:r>
          </a:p>
          <a:p>
            <a:pPr lvl="1"/>
            <a:r>
              <a:rPr lang="en-GB" dirty="0" smtClean="0"/>
              <a:t>compliance with EU body </a:t>
            </a:r>
            <a:r>
              <a:rPr lang="en-GB" smtClean="0"/>
              <a:t>of law</a:t>
            </a:r>
            <a:endParaRPr lang="en-GB" dirty="0" smtClean="0"/>
          </a:p>
          <a:p>
            <a:pPr lvl="1"/>
            <a:r>
              <a:rPr lang="en-GB" dirty="0" smtClean="0"/>
              <a:t>climate change &amp; biodiversity tracking</a:t>
            </a:r>
          </a:p>
          <a:p>
            <a:pPr lvl="1"/>
            <a:r>
              <a:rPr lang="en-GB" dirty="0" smtClean="0"/>
              <a:t>guidance on application of "polluter pays" principle</a:t>
            </a:r>
          </a:p>
        </p:txBody>
      </p:sp>
    </p:spTree>
    <p:extLst>
      <p:ext uri="{BB962C8B-B14F-4D97-AF65-F5344CB8AC3E}">
        <p14:creationId xmlns:p14="http://schemas.microsoft.com/office/powerpoint/2010/main" val="1528232606"/>
      </p:ext>
    </p:extLst>
  </p:cSld>
  <p:clrMapOvr>
    <a:masterClrMapping/>
  </p:clrMapOvr>
  <p:transition spd="slow">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noProof="0" dirty="0" smtClean="0">
                <a:solidFill>
                  <a:schemeClr val="accent2"/>
                </a:solidFill>
              </a:rPr>
              <a:t>What is the CSF</a:t>
            </a:r>
            <a:br>
              <a:rPr lang="en-GB" noProof="0" dirty="0" smtClean="0">
                <a:solidFill>
                  <a:schemeClr val="accent2"/>
                </a:solidFill>
              </a:rPr>
            </a:br>
            <a:r>
              <a:rPr lang="en-GB" dirty="0" smtClean="0">
                <a:solidFill>
                  <a:schemeClr val="accent2"/>
                </a:solidFill>
              </a:rPr>
              <a:t>Elements to include in Partnership </a:t>
            </a:r>
            <a:r>
              <a:rPr lang="en-GB" dirty="0">
                <a:solidFill>
                  <a:schemeClr val="accent2"/>
                </a:solidFill>
              </a:rPr>
              <a:t>Contracts</a:t>
            </a:r>
            <a:br>
              <a:rPr lang="en-GB" dirty="0">
                <a:solidFill>
                  <a:schemeClr val="accent2"/>
                </a:solidFill>
              </a:rPr>
            </a:br>
            <a:r>
              <a:rPr lang="en-GB" dirty="0" smtClean="0"/>
              <a:t>Territorial </a:t>
            </a:r>
            <a:r>
              <a:rPr lang="en-GB" dirty="0"/>
              <a:t>challenges of Europe 2020 strategy</a:t>
            </a:r>
            <a:endParaRPr lang="en-GB" noProof="0" dirty="0"/>
          </a:p>
        </p:txBody>
      </p:sp>
      <p:sp>
        <p:nvSpPr>
          <p:cNvPr id="5123" name="Content Placeholder 2"/>
          <p:cNvSpPr>
            <a:spLocks noGrp="1"/>
          </p:cNvSpPr>
          <p:nvPr>
            <p:ph idx="1"/>
          </p:nvPr>
        </p:nvSpPr>
        <p:spPr/>
        <p:txBody>
          <a:bodyPr/>
          <a:lstStyle/>
          <a:p>
            <a:r>
              <a:rPr lang="en-GB" dirty="0" smtClean="0"/>
              <a:t>differentiated </a:t>
            </a:r>
            <a:r>
              <a:rPr lang="en-GB" dirty="0"/>
              <a:t>impact of global challenges (e.g. globalisation, demographic change, climate change, economic crisis)</a:t>
            </a:r>
          </a:p>
          <a:p>
            <a:pPr lvl="1"/>
            <a:r>
              <a:rPr lang="en-GB" dirty="0" smtClean="0"/>
              <a:t>to be taken account of in PC &amp; </a:t>
            </a:r>
            <a:r>
              <a:rPr lang="en-GB" dirty="0"/>
              <a:t>programmes</a:t>
            </a:r>
          </a:p>
          <a:p>
            <a:pPr marL="514350" indent="-457200">
              <a:buClr>
                <a:srgbClr val="FF0000"/>
              </a:buClr>
              <a:buFont typeface="+mj-lt"/>
              <a:buAutoNum type="arabicPeriod"/>
            </a:pPr>
            <a:r>
              <a:rPr lang="en-GB" dirty="0" smtClean="0"/>
              <a:t>analysis </a:t>
            </a:r>
            <a:r>
              <a:rPr lang="en-GB" dirty="0"/>
              <a:t>of development potential &amp; capacity</a:t>
            </a:r>
          </a:p>
          <a:p>
            <a:pPr marL="514350" indent="-457200">
              <a:buClr>
                <a:srgbClr val="FF0000"/>
              </a:buClr>
              <a:buFont typeface="+mj-lt"/>
              <a:buAutoNum type="arabicPeriod"/>
            </a:pPr>
            <a:r>
              <a:rPr lang="en-GB" dirty="0" smtClean="0"/>
              <a:t>assessment </a:t>
            </a:r>
            <a:r>
              <a:rPr lang="en-GB" dirty="0"/>
              <a:t>of challenges for growth &amp; jobs</a:t>
            </a:r>
          </a:p>
          <a:p>
            <a:pPr marL="514350" indent="-457200">
              <a:buClr>
                <a:srgbClr val="FF0000"/>
              </a:buClr>
              <a:buFont typeface="+mj-lt"/>
              <a:buAutoNum type="arabicPeriod"/>
            </a:pPr>
            <a:r>
              <a:rPr lang="en-GB" dirty="0" smtClean="0"/>
              <a:t>consideration </a:t>
            </a:r>
            <a:r>
              <a:rPr lang="en-GB" dirty="0"/>
              <a:t>of </a:t>
            </a:r>
            <a:r>
              <a:rPr lang="en-GB" dirty="0" smtClean="0"/>
              <a:t>cross-sectoral </a:t>
            </a:r>
            <a:r>
              <a:rPr lang="en-GB" dirty="0"/>
              <a:t>&amp; cross-jurisdictional issues</a:t>
            </a:r>
          </a:p>
          <a:p>
            <a:pPr marL="514350" indent="-457200">
              <a:buClr>
                <a:srgbClr val="FF0000"/>
              </a:buClr>
              <a:buFont typeface="+mj-lt"/>
              <a:buAutoNum type="arabicPeriod"/>
            </a:pPr>
            <a:r>
              <a:rPr lang="en-GB" dirty="0" smtClean="0"/>
              <a:t>coordination </a:t>
            </a:r>
            <a:r>
              <a:rPr lang="en-GB" dirty="0"/>
              <a:t>across different territorial levels</a:t>
            </a:r>
          </a:p>
          <a:p>
            <a:pPr marL="514350" indent="-457200">
              <a:buClr>
                <a:srgbClr val="FF0000"/>
              </a:buClr>
              <a:buFont typeface="+mj-lt"/>
              <a:buAutoNum type="arabicPeriod"/>
            </a:pPr>
            <a:r>
              <a:rPr lang="en-GB" dirty="0" smtClean="0"/>
              <a:t>development of </a:t>
            </a:r>
            <a:r>
              <a:rPr lang="en-GB" dirty="0"/>
              <a:t>Partnership Contract &amp; </a:t>
            </a:r>
            <a:r>
              <a:rPr lang="en-GB" dirty="0" smtClean="0"/>
              <a:t>programmes</a:t>
            </a:r>
            <a:endParaRPr lang="en-GB" dirty="0"/>
          </a:p>
          <a:p>
            <a:endParaRPr lang="en-GB" dirty="0"/>
          </a:p>
          <a:p>
            <a:endParaRPr lang="en-GB" dirty="0" smtClean="0"/>
          </a:p>
        </p:txBody>
      </p:sp>
    </p:spTree>
    <p:extLst>
      <p:ext uri="{BB962C8B-B14F-4D97-AF65-F5344CB8AC3E}">
        <p14:creationId xmlns:p14="http://schemas.microsoft.com/office/powerpoint/2010/main" val="1474824563"/>
      </p:ext>
    </p:extLst>
  </p:cSld>
  <p:clrMapOvr>
    <a:masterClrMapping/>
  </p:clrMapOvr>
  <p:transition spd="slow">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noProof="0" dirty="0" smtClean="0">
                <a:solidFill>
                  <a:schemeClr val="accent2"/>
                </a:solidFill>
              </a:rPr>
              <a:t>What is the CSF</a:t>
            </a:r>
            <a:br>
              <a:rPr lang="en-GB" noProof="0" dirty="0" smtClean="0">
                <a:solidFill>
                  <a:schemeClr val="accent2"/>
                </a:solidFill>
              </a:rPr>
            </a:br>
            <a:r>
              <a:rPr lang="en-GB" dirty="0" smtClean="0">
                <a:solidFill>
                  <a:schemeClr val="accent2"/>
                </a:solidFill>
              </a:rPr>
              <a:t>Elements to include in Partnership Contracts</a:t>
            </a:r>
            <a:br>
              <a:rPr lang="en-GB" dirty="0" smtClean="0">
                <a:solidFill>
                  <a:schemeClr val="accent2"/>
                </a:solidFill>
              </a:rPr>
            </a:br>
            <a:r>
              <a:rPr lang="fr-FR" dirty="0" err="1" smtClean="0"/>
              <a:t>coordinated</a:t>
            </a:r>
            <a:r>
              <a:rPr lang="fr-FR" dirty="0" smtClean="0"/>
              <a:t> </a:t>
            </a:r>
            <a:r>
              <a:rPr lang="fr-FR" dirty="0" err="1"/>
              <a:t>funding</a:t>
            </a:r>
            <a:r>
              <a:rPr lang="fr-FR" dirty="0"/>
              <a:t> for </a:t>
            </a:r>
            <a:r>
              <a:rPr lang="fr-FR" dirty="0" err="1"/>
              <a:t>cooperation</a:t>
            </a:r>
            <a:r>
              <a:rPr lang="fr-FR" dirty="0"/>
              <a:t> </a:t>
            </a:r>
            <a:r>
              <a:rPr lang="fr-FR" dirty="0" err="1"/>
              <a:t>activities</a:t>
            </a:r>
            <a:r>
              <a:rPr lang="en-GB" dirty="0"/>
              <a:t/>
            </a:r>
            <a:br>
              <a:rPr lang="en-GB" dirty="0"/>
            </a:br>
            <a:endParaRPr lang="en-GB" noProof="0" dirty="0">
              <a:solidFill>
                <a:schemeClr val="accent1"/>
              </a:solidFill>
            </a:endParaRPr>
          </a:p>
        </p:txBody>
      </p:sp>
      <p:sp>
        <p:nvSpPr>
          <p:cNvPr id="5123" name="Content Placeholder 2"/>
          <p:cNvSpPr>
            <a:spLocks noGrp="1"/>
          </p:cNvSpPr>
          <p:nvPr>
            <p:ph idx="1"/>
          </p:nvPr>
        </p:nvSpPr>
        <p:spPr/>
        <p:txBody>
          <a:bodyPr/>
          <a:lstStyle/>
          <a:p>
            <a:r>
              <a:rPr lang="en-GB" dirty="0" smtClean="0"/>
              <a:t>cross-border </a:t>
            </a:r>
            <a:r>
              <a:rPr lang="en-GB" dirty="0"/>
              <a:t>&amp; transnational </a:t>
            </a:r>
            <a:r>
              <a:rPr lang="en-GB" dirty="0" smtClean="0"/>
              <a:t>cooperation</a:t>
            </a:r>
            <a:endParaRPr lang="en-GB" dirty="0"/>
          </a:p>
          <a:p>
            <a:pPr lvl="1"/>
            <a:r>
              <a:rPr lang="en-GB" dirty="0" smtClean="0"/>
              <a:t>natural resources management, R&amp;I, public services, network </a:t>
            </a:r>
            <a:r>
              <a:rPr lang="en-GB" dirty="0"/>
              <a:t>infrastructure: transport, energy, </a:t>
            </a:r>
            <a:r>
              <a:rPr lang="en-GB" dirty="0" smtClean="0"/>
              <a:t>ICT, </a:t>
            </a:r>
            <a:r>
              <a:rPr lang="fr-FR" b="1" dirty="0" smtClean="0"/>
              <a:t>labour </a:t>
            </a:r>
            <a:r>
              <a:rPr lang="fr-FR" b="1" dirty="0" err="1" smtClean="0"/>
              <a:t>market</a:t>
            </a:r>
            <a:r>
              <a:rPr lang="fr-FR" b="1" dirty="0" smtClean="0"/>
              <a:t>, </a:t>
            </a:r>
            <a:r>
              <a:rPr lang="fr-FR" dirty="0" err="1" smtClean="0"/>
              <a:t>governance</a:t>
            </a:r>
            <a:r>
              <a:rPr lang="fr-FR" dirty="0" smtClean="0"/>
              <a:t> (police, justice, </a:t>
            </a:r>
            <a:r>
              <a:rPr lang="fr-FR" dirty="0" err="1" smtClean="0"/>
              <a:t>etc</a:t>
            </a:r>
            <a:r>
              <a:rPr lang="fr-FR" dirty="0" smtClean="0"/>
              <a:t>) </a:t>
            </a:r>
            <a:endParaRPr lang="en-GB" dirty="0"/>
          </a:p>
          <a:p>
            <a:r>
              <a:rPr lang="en-GB" dirty="0" smtClean="0"/>
              <a:t>interregional cooperation (exchange </a:t>
            </a:r>
            <a:r>
              <a:rPr lang="en-GB" dirty="0"/>
              <a:t>of </a:t>
            </a:r>
            <a:r>
              <a:rPr lang="en-GB" dirty="0" smtClean="0"/>
              <a:t>experience)</a:t>
            </a:r>
          </a:p>
          <a:p>
            <a:r>
              <a:rPr lang="en-GB" dirty="0" smtClean="0"/>
              <a:t>macro-regional </a:t>
            </a:r>
            <a:r>
              <a:rPr lang="en-GB" dirty="0"/>
              <a:t>&amp; </a:t>
            </a:r>
            <a:r>
              <a:rPr lang="en-GB" dirty="0" smtClean="0"/>
              <a:t>sea basin </a:t>
            </a:r>
            <a:r>
              <a:rPr lang="en-GB" dirty="0"/>
              <a:t>strategies</a:t>
            </a:r>
          </a:p>
          <a:p>
            <a:r>
              <a:rPr lang="en-GB" b="1" dirty="0" smtClean="0"/>
              <a:t>ESF transnational cooperation</a:t>
            </a:r>
          </a:p>
          <a:p>
            <a:pPr lvl="1"/>
            <a:r>
              <a:rPr lang="en-GB" dirty="0" smtClean="0"/>
              <a:t>to </a:t>
            </a:r>
            <a:r>
              <a:rPr lang="en-GB" dirty="0"/>
              <a:t>enhance </a:t>
            </a:r>
            <a:r>
              <a:rPr lang="en-GB" dirty="0" smtClean="0"/>
              <a:t>effectiveness </a:t>
            </a:r>
            <a:r>
              <a:rPr lang="en-GB" dirty="0"/>
              <a:t>of policies</a:t>
            </a:r>
          </a:p>
          <a:p>
            <a:endParaRPr lang="en-GB" dirty="0"/>
          </a:p>
          <a:p>
            <a:endParaRPr lang="en-GB" noProof="0" dirty="0"/>
          </a:p>
        </p:txBody>
      </p:sp>
    </p:spTree>
    <p:extLst>
      <p:ext uri="{BB962C8B-B14F-4D97-AF65-F5344CB8AC3E}">
        <p14:creationId xmlns:p14="http://schemas.microsoft.com/office/powerpoint/2010/main" val="2628960351"/>
      </p:ext>
    </p:extLst>
  </p:cSld>
  <p:clrMapOvr>
    <a:masterClrMapping/>
  </p:clrMapOvr>
  <p:transition spd="slow">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noProof="0" dirty="0" smtClean="0">
                <a:solidFill>
                  <a:schemeClr val="accent2"/>
                </a:solidFill>
              </a:rPr>
              <a:t>What is the CSF</a:t>
            </a:r>
            <a:br>
              <a:rPr lang="en-GB" noProof="0" dirty="0" smtClean="0">
                <a:solidFill>
                  <a:schemeClr val="accent2"/>
                </a:solidFill>
              </a:rPr>
            </a:br>
            <a:r>
              <a:rPr lang="en-GB" dirty="0" smtClean="0">
                <a:solidFill>
                  <a:schemeClr val="accent2"/>
                </a:solidFill>
              </a:rPr>
              <a:t>Elements to include in Partnership Contracts</a:t>
            </a:r>
            <a:r>
              <a:rPr lang="en-GB" dirty="0" smtClean="0"/>
              <a:t/>
            </a:r>
            <a:br>
              <a:rPr lang="en-GB" dirty="0" smtClean="0"/>
            </a:br>
            <a:r>
              <a:rPr lang="en-GB" dirty="0"/>
              <a:t>for each thematic objective</a:t>
            </a:r>
            <a:endParaRPr lang="en-GB" noProof="0" dirty="0"/>
          </a:p>
        </p:txBody>
      </p:sp>
      <p:sp>
        <p:nvSpPr>
          <p:cNvPr id="5123" name="Content Placeholder 2"/>
          <p:cNvSpPr>
            <a:spLocks noGrp="1"/>
          </p:cNvSpPr>
          <p:nvPr>
            <p:ph idx="1"/>
          </p:nvPr>
        </p:nvSpPr>
        <p:spPr/>
        <p:txBody>
          <a:bodyPr/>
          <a:lstStyle/>
          <a:p>
            <a:r>
              <a:rPr lang="en-GB" dirty="0" smtClean="0"/>
              <a:t>main Europe 2020 targets &amp; policy objectives</a:t>
            </a:r>
          </a:p>
          <a:p>
            <a:r>
              <a:rPr lang="en-GB" noProof="0" dirty="0" smtClean="0"/>
              <a:t>key actions </a:t>
            </a:r>
            <a:r>
              <a:rPr lang="en-GB" dirty="0" smtClean="0"/>
              <a:t>for the Funds</a:t>
            </a:r>
            <a:endParaRPr lang="en-GB" noProof="0" dirty="0" smtClean="0"/>
          </a:p>
          <a:p>
            <a:r>
              <a:rPr lang="en-GB" noProof="0" dirty="0" smtClean="0"/>
              <a:t>common implementation principles</a:t>
            </a:r>
          </a:p>
          <a:p>
            <a:r>
              <a:rPr lang="en-GB" noProof="0" dirty="0" smtClean="0"/>
              <a:t>coordination &amp; complementarity</a:t>
            </a:r>
          </a:p>
          <a:p>
            <a:pPr lvl="1"/>
            <a:r>
              <a:rPr lang="en-GB" dirty="0" smtClean="0"/>
              <a:t>between Funds</a:t>
            </a:r>
          </a:p>
          <a:p>
            <a:pPr lvl="1"/>
            <a:r>
              <a:rPr lang="en-GB" dirty="0" smtClean="0"/>
              <a:t>with other EU policies &amp; instruments</a:t>
            </a:r>
          </a:p>
          <a:p>
            <a:pPr lvl="1"/>
            <a:r>
              <a:rPr lang="en-GB" dirty="0" smtClean="0"/>
              <a:t>between </a:t>
            </a:r>
            <a:r>
              <a:rPr lang="en-GB" dirty="0"/>
              <a:t>different thematic objectives</a:t>
            </a:r>
          </a:p>
          <a:p>
            <a:pPr lvl="2"/>
            <a:endParaRPr lang="en-GB" noProof="0" dirty="0" smtClean="0"/>
          </a:p>
          <a:p>
            <a:endParaRPr lang="en-GB" noProof="0" dirty="0"/>
          </a:p>
        </p:txBody>
      </p:sp>
    </p:spTree>
    <p:extLst>
      <p:ext uri="{BB962C8B-B14F-4D97-AF65-F5344CB8AC3E}">
        <p14:creationId xmlns:p14="http://schemas.microsoft.com/office/powerpoint/2010/main" val="3816710659"/>
      </p:ext>
    </p:extLst>
  </p:cSld>
  <p:clrMapOvr>
    <a:masterClrMapping/>
  </p:clrMapOvr>
  <p:transition spd="slow">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dirty="0">
                <a:solidFill>
                  <a:schemeClr val="accent2"/>
                </a:solidFill>
              </a:rPr>
              <a:t>What is the </a:t>
            </a:r>
            <a:r>
              <a:rPr lang="en-GB" dirty="0" smtClean="0">
                <a:solidFill>
                  <a:schemeClr val="accent2"/>
                </a:solidFill>
              </a:rPr>
              <a:t>CSF</a:t>
            </a:r>
            <a:r>
              <a:rPr lang="en-GB" dirty="0">
                <a:solidFill>
                  <a:schemeClr val="accent2"/>
                </a:solidFill>
              </a:rPr>
              <a:t/>
            </a:r>
            <a:br>
              <a:rPr lang="en-GB" dirty="0">
                <a:solidFill>
                  <a:schemeClr val="accent2"/>
                </a:solidFill>
              </a:rPr>
            </a:br>
            <a:r>
              <a:rPr lang="en-GB" dirty="0"/>
              <a:t>11 </a:t>
            </a:r>
            <a:r>
              <a:rPr lang="en-GB" dirty="0" smtClean="0"/>
              <a:t>thematic </a:t>
            </a:r>
            <a:r>
              <a:rPr lang="en-GB" dirty="0"/>
              <a:t>objectives</a:t>
            </a:r>
            <a:endParaRPr lang="en-GB" noProof="0" dirty="0"/>
          </a:p>
        </p:txBody>
      </p:sp>
      <p:sp>
        <p:nvSpPr>
          <p:cNvPr id="6" name="Content Placeholder 2"/>
          <p:cNvSpPr txBox="1">
            <a:spLocks/>
          </p:cNvSpPr>
          <p:nvPr/>
        </p:nvSpPr>
        <p:spPr bwMode="auto">
          <a:xfrm>
            <a:off x="1" y="1700808"/>
            <a:ext cx="4694238" cy="4752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lnSpc>
                <a:spcPct val="110000"/>
              </a:lnSpc>
              <a:spcBef>
                <a:spcPts val="600"/>
              </a:spcBef>
              <a:spcAft>
                <a:spcPct val="0"/>
              </a:spcAft>
              <a:buClr>
                <a:srgbClr val="66CCFF"/>
              </a:buClr>
              <a:buFont typeface="Wingdings" pitchFamily="2" charset="2"/>
              <a:buChar char="§"/>
              <a:defRPr sz="2400">
                <a:solidFill>
                  <a:schemeClr val="hlink"/>
                </a:solidFill>
                <a:latin typeface="+mn-lt"/>
                <a:ea typeface="+mn-ea"/>
                <a:cs typeface="+mn-cs"/>
              </a:defRPr>
            </a:lvl1pPr>
            <a:lvl2pPr marL="742950" indent="-285750" algn="l" rtl="0" eaLnBrk="0" fontAlgn="base" hangingPunct="0">
              <a:lnSpc>
                <a:spcPct val="110000"/>
              </a:lnSpc>
              <a:spcBef>
                <a:spcPts val="600"/>
              </a:spcBef>
              <a:spcAft>
                <a:spcPct val="0"/>
              </a:spcAft>
              <a:buClr>
                <a:srgbClr val="FF0000"/>
              </a:buClr>
              <a:buFont typeface="Wingdings" pitchFamily="2" charset="2"/>
              <a:buChar char="§"/>
              <a:defRPr sz="2400">
                <a:solidFill>
                  <a:schemeClr val="hlink"/>
                </a:solidFill>
                <a:latin typeface="+mn-lt"/>
              </a:defRPr>
            </a:lvl2pPr>
            <a:lvl3pPr marL="1143000" indent="-228600" algn="l" rtl="0" eaLnBrk="0" fontAlgn="base" hangingPunct="0">
              <a:lnSpc>
                <a:spcPct val="110000"/>
              </a:lnSpc>
              <a:spcBef>
                <a:spcPts val="600"/>
              </a:spcBef>
              <a:spcAft>
                <a:spcPct val="0"/>
              </a:spcAft>
              <a:buClr>
                <a:schemeClr val="folHlink"/>
              </a:buClr>
              <a:buFont typeface="Wingdings" pitchFamily="2" charset="2"/>
              <a:buChar char="§"/>
              <a:defRPr sz="2400">
                <a:solidFill>
                  <a:schemeClr val="hlink"/>
                </a:solidFill>
                <a:latin typeface="+mn-lt"/>
              </a:defRPr>
            </a:lvl3pPr>
            <a:lvl4pPr marL="1600200" indent="-228600" algn="l" rtl="0" eaLnBrk="0" fontAlgn="base" hangingPunct="0">
              <a:spcBef>
                <a:spcPct val="20000"/>
              </a:spcBef>
              <a:spcAft>
                <a:spcPct val="0"/>
              </a:spcAft>
              <a:buClr>
                <a:schemeClr val="tx1"/>
              </a:buClr>
              <a:buChar char="–"/>
              <a:defRPr sz="2000">
                <a:solidFill>
                  <a:schemeClr val="hlink"/>
                </a:solidFill>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hlink"/>
                </a:solidFill>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bg1"/>
                </a:solidFill>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bg1"/>
                </a:solidFill>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bg1"/>
                </a:solidFill>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bg1"/>
                </a:solidFill>
                <a:latin typeface="+mn-lt"/>
              </a:defRPr>
            </a:lvl9pPr>
          </a:lstStyle>
          <a:p>
            <a:pPr>
              <a:spcBef>
                <a:spcPts val="0"/>
              </a:spcBef>
            </a:pPr>
            <a:r>
              <a:rPr lang="en-GB" dirty="0" smtClean="0"/>
              <a:t>RTDI</a:t>
            </a:r>
          </a:p>
          <a:p>
            <a:pPr>
              <a:spcBef>
                <a:spcPts val="0"/>
              </a:spcBef>
            </a:pPr>
            <a:r>
              <a:rPr lang="en-GB" dirty="0" smtClean="0"/>
              <a:t>access to, use &amp; quality of ICT</a:t>
            </a:r>
          </a:p>
          <a:p>
            <a:pPr>
              <a:spcBef>
                <a:spcPts val="0"/>
              </a:spcBef>
            </a:pPr>
            <a:r>
              <a:rPr lang="en-GB" dirty="0" smtClean="0"/>
              <a:t>competitiveness of SMEs, agriculture, fisheries &amp; aquaculture</a:t>
            </a:r>
          </a:p>
          <a:p>
            <a:pPr>
              <a:spcBef>
                <a:spcPts val="0"/>
              </a:spcBef>
            </a:pPr>
            <a:r>
              <a:rPr lang="en-GB" dirty="0" smtClean="0"/>
              <a:t>shift towards low-carbon economy</a:t>
            </a:r>
          </a:p>
          <a:p>
            <a:pPr>
              <a:spcBef>
                <a:spcPts val="0"/>
              </a:spcBef>
            </a:pPr>
            <a:r>
              <a:rPr lang="en-GB" dirty="0" smtClean="0"/>
              <a:t>climate change adaptation,  risk prevention &amp; management</a:t>
            </a:r>
          </a:p>
          <a:p>
            <a:pPr>
              <a:spcBef>
                <a:spcPts val="0"/>
              </a:spcBef>
            </a:pPr>
            <a:r>
              <a:rPr lang="en-GB" dirty="0" smtClean="0"/>
              <a:t>environment protection &amp; resource efficiency </a:t>
            </a:r>
          </a:p>
          <a:p>
            <a:endParaRPr lang="en-GB" dirty="0" smtClean="0"/>
          </a:p>
          <a:p>
            <a:pPr marL="0" indent="0">
              <a:buFont typeface="Wingdings" pitchFamily="2" charset="2"/>
              <a:buNone/>
            </a:pPr>
            <a:endParaRPr lang="en-GB" dirty="0"/>
          </a:p>
        </p:txBody>
      </p:sp>
      <p:sp>
        <p:nvSpPr>
          <p:cNvPr id="7" name="Content Placeholder 2"/>
          <p:cNvSpPr txBox="1">
            <a:spLocks/>
          </p:cNvSpPr>
          <p:nvPr/>
        </p:nvSpPr>
        <p:spPr>
          <a:xfrm>
            <a:off x="4694240" y="1700809"/>
            <a:ext cx="4446585" cy="4536480"/>
          </a:xfrm>
          <a:prstGeom prst="rect">
            <a:avLst/>
          </a:prstGeom>
        </p:spPr>
        <p:txBody>
          <a:bodyPr/>
          <a:lstStyle>
            <a:lvl1pPr marL="342900" indent="-342900" algn="l" rtl="0" eaLnBrk="0" fontAlgn="base" hangingPunct="0">
              <a:lnSpc>
                <a:spcPct val="110000"/>
              </a:lnSpc>
              <a:spcBef>
                <a:spcPct val="20000"/>
              </a:spcBef>
              <a:spcAft>
                <a:spcPct val="0"/>
              </a:spcAft>
              <a:buClr>
                <a:srgbClr val="66CCFF"/>
              </a:buClr>
              <a:buFont typeface="Wingdings" pitchFamily="2" charset="2"/>
              <a:buChar char="§"/>
              <a:defRPr sz="2400">
                <a:solidFill>
                  <a:schemeClr val="hlink"/>
                </a:solidFill>
                <a:latin typeface="+mn-lt"/>
                <a:ea typeface="+mn-ea"/>
                <a:cs typeface="+mn-cs"/>
              </a:defRPr>
            </a:lvl1pPr>
            <a:lvl2pPr marL="742950" indent="-285750" algn="l" rtl="0" eaLnBrk="0" fontAlgn="base" hangingPunct="0">
              <a:lnSpc>
                <a:spcPct val="110000"/>
              </a:lnSpc>
              <a:spcBef>
                <a:spcPct val="10000"/>
              </a:spcBef>
              <a:spcAft>
                <a:spcPct val="0"/>
              </a:spcAft>
              <a:buClr>
                <a:srgbClr val="FF0000"/>
              </a:buClr>
              <a:buFont typeface="Wingdings" pitchFamily="2" charset="2"/>
              <a:buChar char="§"/>
              <a:defRPr sz="2400">
                <a:solidFill>
                  <a:schemeClr val="hlink"/>
                </a:solidFill>
                <a:latin typeface="+mn-lt"/>
              </a:defRPr>
            </a:lvl2pPr>
            <a:lvl3pPr marL="1143000" indent="-228600" algn="l" rtl="0" eaLnBrk="0" fontAlgn="base" hangingPunct="0">
              <a:lnSpc>
                <a:spcPct val="110000"/>
              </a:lnSpc>
              <a:spcBef>
                <a:spcPct val="0"/>
              </a:spcBef>
              <a:spcAft>
                <a:spcPct val="0"/>
              </a:spcAft>
              <a:buClr>
                <a:schemeClr val="folHlink"/>
              </a:buClr>
              <a:buFont typeface="Wingdings" pitchFamily="2" charset="2"/>
              <a:buChar char="§"/>
              <a:defRPr sz="2400">
                <a:solidFill>
                  <a:schemeClr val="hlink"/>
                </a:solidFill>
                <a:latin typeface="+mn-lt"/>
              </a:defRPr>
            </a:lvl3pPr>
            <a:lvl4pPr marL="1600200" indent="-228600" algn="l" rtl="0" eaLnBrk="0" fontAlgn="base" hangingPunct="0">
              <a:spcBef>
                <a:spcPct val="20000"/>
              </a:spcBef>
              <a:spcAft>
                <a:spcPct val="0"/>
              </a:spcAft>
              <a:buClr>
                <a:schemeClr val="tx1"/>
              </a:buClr>
              <a:buChar char="–"/>
              <a:defRPr sz="2000">
                <a:solidFill>
                  <a:schemeClr val="hlink"/>
                </a:solidFill>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hlink"/>
                </a:solidFill>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bg1"/>
                </a:solidFill>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bg1"/>
                </a:solidFill>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bg1"/>
                </a:solidFill>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bg1"/>
                </a:solidFill>
                <a:latin typeface="+mn-lt"/>
              </a:defRPr>
            </a:lvl9pPr>
          </a:lstStyle>
          <a:p>
            <a:pPr>
              <a:spcBef>
                <a:spcPts val="0"/>
              </a:spcBef>
            </a:pPr>
            <a:r>
              <a:rPr lang="en-GB" dirty="0" smtClean="0"/>
              <a:t>sustainable transport &amp; key network infrastructures</a:t>
            </a:r>
          </a:p>
          <a:p>
            <a:pPr>
              <a:spcBef>
                <a:spcPts val="0"/>
              </a:spcBef>
            </a:pPr>
            <a:r>
              <a:rPr lang="en-GB" b="1" dirty="0" smtClean="0"/>
              <a:t>employment &amp; labour mobility</a:t>
            </a:r>
          </a:p>
          <a:p>
            <a:pPr>
              <a:spcBef>
                <a:spcPts val="0"/>
              </a:spcBef>
            </a:pPr>
            <a:r>
              <a:rPr lang="en-GB" b="1" dirty="0" smtClean="0"/>
              <a:t>social inclusion &amp; fight against poverty</a:t>
            </a:r>
          </a:p>
          <a:p>
            <a:pPr>
              <a:spcBef>
                <a:spcPts val="0"/>
              </a:spcBef>
            </a:pPr>
            <a:r>
              <a:rPr lang="en-GB" b="1" dirty="0" smtClean="0"/>
              <a:t>education, skills &amp; lifelong learning</a:t>
            </a:r>
          </a:p>
          <a:p>
            <a:pPr>
              <a:spcBef>
                <a:spcPts val="0"/>
              </a:spcBef>
            </a:pPr>
            <a:r>
              <a:rPr lang="en-GB" b="1" dirty="0" smtClean="0"/>
              <a:t>institutional capacity &amp; efficient public administration</a:t>
            </a:r>
          </a:p>
          <a:p>
            <a:endParaRPr lang="en-GB" dirty="0"/>
          </a:p>
        </p:txBody>
      </p:sp>
    </p:spTree>
    <p:extLst>
      <p:ext uri="{BB962C8B-B14F-4D97-AF65-F5344CB8AC3E}">
        <p14:creationId xmlns:p14="http://schemas.microsoft.com/office/powerpoint/2010/main" val="1317794493"/>
      </p:ext>
    </p:extLst>
  </p:cSld>
  <p:clrMapOvr>
    <a:masterClrMapping/>
  </p:clrMapOvr>
  <p:transition spd="slow">
    <p:dissolve/>
  </p:transition>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 time=&quot;17/11/2007 22:01:17&quot;&gt;&lt;Slide id=&quot;449&quot; dur=&quot;3.672&quot;/&gt;&lt;/Timings&gt;&lt;/WMTools&gt;"/>
</p:tagLst>
</file>

<file path=ppt/theme/theme1.xml><?xml version="1.0" encoding="utf-8"?>
<a:theme xmlns:a="http://schemas.openxmlformats.org/drawingml/2006/main" name="ESF conference agenda">
  <a:themeElements>
    <a:clrScheme name="ESF conference agenda 1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000066"/>
      </a:hlink>
      <a:folHlink>
        <a:srgbClr val="000066"/>
      </a:folHlink>
    </a:clrScheme>
    <a:fontScheme name="ESF conference agend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lnDef>
  </a:objectDefaults>
  <a:extraClrSchemeLst>
    <a:extraClrScheme>
      <a:clrScheme name="ESF conference agenda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ESF conference agenda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ESF conference agenda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ESF conference agenda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ESF conference agenda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ESF conference agenda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ESF conference agenda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ESF conference agenda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ESF conference agenda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
      <a:clrScheme name="ESF conference agenda 10">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000099"/>
        </a:hlink>
        <a:folHlink>
          <a:srgbClr val="000099"/>
        </a:folHlink>
      </a:clrScheme>
      <a:clrMap bg1="dk2" tx1="lt1" bg2="dk1" tx2="lt2" accent1="accent1" accent2="accent2" accent3="accent3" accent4="accent4" accent5="accent5" accent6="accent6" hlink="hlink" folHlink="folHlink"/>
    </a:extraClrScheme>
    <a:extraClrScheme>
      <a:clrScheme name="ESF conference agenda 11">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FF"/>
        </a:hlink>
        <a:folHlink>
          <a:srgbClr val="FFFFFF"/>
        </a:folHlink>
      </a:clrScheme>
      <a:clrMap bg1="dk2" tx1="lt1" bg2="dk1" tx2="lt2" accent1="accent1" accent2="accent2" accent3="accent3" accent4="accent4" accent5="accent5" accent6="accent6" hlink="hlink" folHlink="folHlink"/>
    </a:extraClrScheme>
    <a:extraClrScheme>
      <a:clrScheme name="ESF conference agenda 1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000066"/>
        </a:hlink>
        <a:folHlink>
          <a:srgbClr val="000066"/>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10307</TotalTime>
  <Words>2174</Words>
  <Application>Microsoft Office PowerPoint</Application>
  <PresentationFormat>On-screen Show (4:3)</PresentationFormat>
  <Paragraphs>199</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ESF conference agenda</vt:lpstr>
      <vt:lpstr>Common Strategic Framework 2014-2020 Commission proposal</vt:lpstr>
      <vt:lpstr>Why a Common Strategic Framework ?</vt:lpstr>
      <vt:lpstr>To better coordinate EU funds to avoid overlaps &amp; maximise synergies</vt:lpstr>
      <vt:lpstr>What is the CSF Elements to include in Partnership Contracts</vt:lpstr>
      <vt:lpstr>What is the CSF Elements to include in Partnership Contracts Horizontal principles &amp; policy objectives </vt:lpstr>
      <vt:lpstr>What is the CSF Elements to include in Partnership Contracts Territorial challenges of Europe 2020 strategy</vt:lpstr>
      <vt:lpstr>What is the CSF Elements to include in Partnership Contracts coordinated funding for cooperation activities </vt:lpstr>
      <vt:lpstr>What is the CSF Elements to include in Partnership Contracts for each thematic objective</vt:lpstr>
      <vt:lpstr>What is the CSF 11 thematic objectives</vt:lpstr>
      <vt:lpstr>What is the CSF 4 "ESF" thematic objectives</vt:lpstr>
      <vt:lpstr>What is the CSF social inclusion &amp; fight against poverty target: -20 million</vt:lpstr>
      <vt:lpstr>PowerPoint Presentation</vt:lpstr>
    </vt:vector>
  </TitlesOfParts>
  <Company>European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ESF PowerPoint template</dc:title>
  <dc:creator>DBE</dc:creator>
  <cp:lastModifiedBy>Dominique</cp:lastModifiedBy>
  <cp:revision>327</cp:revision>
  <dcterms:created xsi:type="dcterms:W3CDTF">2010-07-01T08:33:22Z</dcterms:created>
  <dcterms:modified xsi:type="dcterms:W3CDTF">2012-05-02T07:46:18Z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ddDocumentEventProcessedFirstTime">
    <vt:lpwstr>True</vt:lpwstr>
  </property>
  <property fmtid="{D5CDD505-2E9C-101B-9397-08002B2CF9AE}" pid="3" name="AddDocumentEventProcessedFileUniqueId">
    <vt:lpwstr>a017634a-070f-4f1c-a6d6-478815ee7425</vt:lpwstr>
  </property>
  <property fmtid="{D5CDD505-2E9C-101B-9397-08002B2CF9AE}" pid="4" name="LastObjectUpdateEventProcessedVersion">
    <vt:lpwstr>10.0</vt:lpwstr>
  </property>
  <property fmtid="{D5CDD505-2E9C-101B-9397-08002B2CF9AE}" pid="5" name="Subject">
    <vt:lpwstr/>
  </property>
  <property fmtid="{D5CDD505-2E9C-101B-9397-08002B2CF9AE}" pid="6" name="Keywords">
    <vt:lpwstr/>
  </property>
  <property fmtid="{D5CDD505-2E9C-101B-9397-08002B2CF9AE}" pid="7" name="_Author">
    <vt:lpwstr>seypegu</vt:lpwstr>
  </property>
  <property fmtid="{D5CDD505-2E9C-101B-9397-08002B2CF9AE}" pid="8" name="_Category">
    <vt:lpwstr/>
  </property>
  <property fmtid="{D5CDD505-2E9C-101B-9397-08002B2CF9AE}" pid="9" name="Slides">
    <vt:lpwstr>13</vt:lpwstr>
  </property>
  <property fmtid="{D5CDD505-2E9C-101B-9397-08002B2CF9AE}" pid="10" name="Categories">
    <vt:lpwstr/>
  </property>
  <property fmtid="{D5CDD505-2E9C-101B-9397-08002B2CF9AE}" pid="11" name="Approval Level">
    <vt:lpwstr/>
  </property>
  <property fmtid="{D5CDD505-2E9C-101B-9397-08002B2CF9AE}" pid="12" name="_Comments">
    <vt:lpwstr/>
  </property>
  <property fmtid="{D5CDD505-2E9C-101B-9397-08002B2CF9AE}" pid="13" name="Assigned To">
    <vt:lpwstr/>
  </property>
  <property fmtid="{D5CDD505-2E9C-101B-9397-08002B2CF9AE}" pid="14" name="AddDocumentEventProcessedId">
    <vt:lpwstr>d274bfdf-3778-4118-ba8a-55d8903a9696</vt:lpwstr>
  </property>
</Properties>
</file>