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8" r:id="rId1"/>
  </p:sldMasterIdLst>
  <p:notesMasterIdLst>
    <p:notesMasterId r:id="rId22"/>
  </p:notesMasterIdLst>
  <p:handoutMasterIdLst>
    <p:handoutMasterId r:id="rId23"/>
  </p:handoutMasterIdLst>
  <p:sldIdLst>
    <p:sldId id="277" r:id="rId2"/>
    <p:sldId id="286" r:id="rId3"/>
    <p:sldId id="288" r:id="rId4"/>
    <p:sldId id="289" r:id="rId5"/>
    <p:sldId id="291" r:id="rId6"/>
    <p:sldId id="292" r:id="rId7"/>
    <p:sldId id="293" r:id="rId8"/>
    <p:sldId id="295" r:id="rId9"/>
    <p:sldId id="296" r:id="rId10"/>
    <p:sldId id="300" r:id="rId11"/>
    <p:sldId id="301" r:id="rId12"/>
    <p:sldId id="303" r:id="rId13"/>
    <p:sldId id="304" r:id="rId14"/>
    <p:sldId id="305" r:id="rId15"/>
    <p:sldId id="306" r:id="rId16"/>
    <p:sldId id="308" r:id="rId17"/>
    <p:sldId id="309" r:id="rId18"/>
    <p:sldId id="311" r:id="rId19"/>
    <p:sldId id="315" r:id="rId20"/>
    <p:sldId id="262" r:id="rId21"/>
  </p:sldIdLst>
  <p:sldSz cx="9144000" cy="6858000" type="screen4x3"/>
  <p:notesSz cx="6797675" cy="992505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042"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aniel.skobla\Documents\a_aUNDP\MPSVR_Projekta\KVANTITAT_VYSTUPY\Grafika\romdo-popi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Users\filadelfiova\Desktop\romdo-popis_1.10.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aniel.skobla\Documents\a_aUNDP\MPSVR_Projekta\KVANTITAT_VYSTUPY\Grafika\romdo-popi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aniel.skobla\Documents\a_aUNDP\MPSVR_Projekta\KVANTITAT_VYSTUPY\Grafika\romdo-popi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aniel.skobla\Documents\a_aUNDP\MPSVR_Projekta\KVANTITAT_VYSTUPY\Grafika\romdo-popi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layout/>
    </c:title>
    <c:plotArea>
      <c:layout/>
      <c:pieChart>
        <c:varyColors val="1"/>
        <c:ser>
          <c:idx val="0"/>
          <c:order val="0"/>
          <c:tx>
            <c:strRef>
              <c:f>Hárok4!$B$2</c:f>
              <c:strCache>
                <c:ptCount val="1"/>
                <c:pt idx="0">
                  <c:v>Roma population</c:v>
                </c:pt>
              </c:strCache>
            </c:strRef>
          </c:tx>
          <c:dPt>
            <c:idx val="0"/>
            <c:explosion val="7"/>
          </c:dPt>
          <c:dLbls>
            <c:showPercent val="1"/>
            <c:showLeaderLines val="1"/>
          </c:dLbls>
          <c:cat>
            <c:strRef>
              <c:f>Hárok4!$A$3:$A$10</c:f>
              <c:strCache>
                <c:ptCount val="8"/>
                <c:pt idx="0">
                  <c:v>Students</c:v>
                </c:pt>
                <c:pt idx="1">
                  <c:v>Workers</c:v>
                </c:pt>
                <c:pt idx="2">
                  <c:v>Unemployed</c:v>
                </c:pt>
                <c:pt idx="3">
                  <c:v>Homestead</c:v>
                </c:pt>
                <c:pt idx="4">
                  <c:v>parental leave</c:v>
                </c:pt>
                <c:pt idx="5">
                  <c:v>Old age pensioners</c:v>
                </c:pt>
                <c:pt idx="6">
                  <c:v>Disability pension</c:v>
                </c:pt>
                <c:pt idx="7">
                  <c:v>Others</c:v>
                </c:pt>
              </c:strCache>
            </c:strRef>
          </c:cat>
          <c:val>
            <c:numRef>
              <c:f>Hárok4!$B$3:$B$10</c:f>
              <c:numCache>
                <c:formatCode>General</c:formatCode>
                <c:ptCount val="8"/>
                <c:pt idx="0">
                  <c:v>6.9</c:v>
                </c:pt>
                <c:pt idx="1">
                  <c:v>9.9</c:v>
                </c:pt>
                <c:pt idx="2">
                  <c:v>54.3</c:v>
                </c:pt>
                <c:pt idx="3">
                  <c:v>2</c:v>
                </c:pt>
                <c:pt idx="4">
                  <c:v>10.9</c:v>
                </c:pt>
                <c:pt idx="5">
                  <c:v>8.3000000000000007</c:v>
                </c:pt>
                <c:pt idx="6">
                  <c:v>5.2</c:v>
                </c:pt>
                <c:pt idx="7">
                  <c:v>2.2999999999999998</c:v>
                </c:pt>
              </c:numCache>
            </c:numRef>
          </c:val>
        </c:ser>
        <c:dLbls>
          <c:showPercent val="1"/>
        </c:dLbls>
        <c:firstSliceAng val="0"/>
      </c:pieChart>
    </c:plotArea>
    <c:legend>
      <c:legendPos val="r"/>
      <c:layout/>
    </c:legend>
    <c:plotVisOnly val="1"/>
    <c:dispBlanksAs val="zero"/>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bar"/>
        <c:grouping val="clustered"/>
        <c:ser>
          <c:idx val="0"/>
          <c:order val="0"/>
          <c:tx>
            <c:strRef>
              <c:f>Hárok8!$B$12</c:f>
              <c:strCache>
                <c:ptCount val="1"/>
                <c:pt idx="0">
                  <c:v>2005</c:v>
                </c:pt>
              </c:strCache>
            </c:strRef>
          </c:tx>
          <c:dLbls>
            <c:dLbl>
              <c:idx val="0"/>
              <c:layout/>
              <c:tx>
                <c:rich>
                  <a:bodyPr/>
                  <a:lstStyle/>
                  <a:p>
                    <a:r>
                      <a:rPr lang="en-US" smtClean="0"/>
                      <a:t>9</a:t>
                    </a:r>
                    <a:endParaRPr lang="en-US"/>
                  </a:p>
                </c:rich>
              </c:tx>
              <c:showVal val="1"/>
            </c:dLbl>
            <c:dLbl>
              <c:idx val="1"/>
              <c:layout/>
              <c:tx>
                <c:rich>
                  <a:bodyPr/>
                  <a:lstStyle/>
                  <a:p>
                    <a:r>
                      <a:rPr lang="en-US" smtClean="0"/>
                      <a:t>7</a:t>
                    </a:r>
                    <a:endParaRPr lang="en-US"/>
                  </a:p>
                </c:rich>
              </c:tx>
              <c:showVal val="1"/>
            </c:dLbl>
            <c:dLbl>
              <c:idx val="2"/>
              <c:layout>
                <c:manualLayout>
                  <c:x val="2.8037383177570093E-2"/>
                  <c:y val="2.8248587570621469E-3"/>
                </c:manualLayout>
              </c:layout>
              <c:tx>
                <c:rich>
                  <a:bodyPr/>
                  <a:lstStyle/>
                  <a:p>
                    <a:r>
                      <a:rPr lang="en-US" dirty="0" smtClean="0"/>
                      <a:t>57</a:t>
                    </a:r>
                    <a:endParaRPr lang="en-US" dirty="0"/>
                  </a:p>
                </c:rich>
              </c:tx>
              <c:showVal val="1"/>
            </c:dLbl>
            <c:dLbl>
              <c:idx val="4"/>
              <c:layout/>
              <c:tx>
                <c:rich>
                  <a:bodyPr/>
                  <a:lstStyle/>
                  <a:p>
                    <a:r>
                      <a:rPr lang="en-US" smtClean="0"/>
                      <a:t>12</a:t>
                    </a:r>
                    <a:endParaRPr lang="en-US"/>
                  </a:p>
                </c:rich>
              </c:tx>
              <c:showVal val="1"/>
            </c:dLbl>
            <c:dLbl>
              <c:idx val="6"/>
              <c:layout/>
              <c:tx>
                <c:rich>
                  <a:bodyPr/>
                  <a:lstStyle/>
                  <a:p>
                    <a:r>
                      <a:rPr lang="en-US" smtClean="0"/>
                      <a:t>5</a:t>
                    </a:r>
                    <a:endParaRPr lang="en-US"/>
                  </a:p>
                </c:rich>
              </c:tx>
              <c:showVal val="1"/>
            </c:dLbl>
            <c:dLbl>
              <c:idx val="7"/>
              <c:layout/>
              <c:tx>
                <c:rich>
                  <a:bodyPr/>
                  <a:lstStyle/>
                  <a:p>
                    <a:r>
                      <a:rPr lang="en-US" smtClean="0"/>
                      <a:t>1</a:t>
                    </a:r>
                    <a:endParaRPr lang="en-US"/>
                  </a:p>
                </c:rich>
              </c:tx>
              <c:showVal val="1"/>
            </c:dLbl>
            <c:showVal val="1"/>
          </c:dLbls>
          <c:cat>
            <c:strRef>
              <c:f>Hárok8!$A$13:$A$20</c:f>
              <c:strCache>
                <c:ptCount val="8"/>
                <c:pt idx="0">
                  <c:v>Študenti a študentky</c:v>
                </c:pt>
                <c:pt idx="1">
                  <c:v>Pracujúci</c:v>
                </c:pt>
                <c:pt idx="2">
                  <c:v>Nezamestnaný/-á</c:v>
                </c:pt>
                <c:pt idx="3">
                  <c:v>V domácnosti</c:v>
                </c:pt>
                <c:pt idx="4">
                  <c:v>RD, MD</c:v>
                </c:pt>
                <c:pt idx="5">
                  <c:v>Dôchodok starobný </c:v>
                </c:pt>
                <c:pt idx="6">
                  <c:v>Dôchodok invalidný</c:v>
                </c:pt>
                <c:pt idx="7">
                  <c:v>Iné (vrátane OČD)</c:v>
                </c:pt>
              </c:strCache>
            </c:strRef>
          </c:cat>
          <c:val>
            <c:numRef>
              <c:f>Hárok8!$B$13:$B$20</c:f>
              <c:numCache>
                <c:formatCode>General</c:formatCode>
                <c:ptCount val="8"/>
                <c:pt idx="0">
                  <c:v>9.3000000000000007</c:v>
                </c:pt>
                <c:pt idx="1">
                  <c:v>7.1</c:v>
                </c:pt>
                <c:pt idx="2">
                  <c:v>57.4</c:v>
                </c:pt>
                <c:pt idx="3">
                  <c:v>1</c:v>
                </c:pt>
                <c:pt idx="4">
                  <c:v>12.2</c:v>
                </c:pt>
                <c:pt idx="5">
                  <c:v>8</c:v>
                </c:pt>
                <c:pt idx="6">
                  <c:v>4.5</c:v>
                </c:pt>
                <c:pt idx="7">
                  <c:v>0.5</c:v>
                </c:pt>
              </c:numCache>
            </c:numRef>
          </c:val>
        </c:ser>
        <c:ser>
          <c:idx val="1"/>
          <c:order val="1"/>
          <c:tx>
            <c:strRef>
              <c:f>Hárok8!$C$12</c:f>
              <c:strCache>
                <c:ptCount val="1"/>
                <c:pt idx="0">
                  <c:v>2010</c:v>
                </c:pt>
              </c:strCache>
            </c:strRef>
          </c:tx>
          <c:dLbls>
            <c:dLbl>
              <c:idx val="0"/>
              <c:layout/>
              <c:tx>
                <c:rich>
                  <a:bodyPr/>
                  <a:lstStyle/>
                  <a:p>
                    <a:r>
                      <a:rPr lang="en-US" smtClean="0"/>
                      <a:t>7</a:t>
                    </a:r>
                    <a:endParaRPr lang="en-US"/>
                  </a:p>
                </c:rich>
              </c:tx>
              <c:showVal val="1"/>
            </c:dLbl>
            <c:dLbl>
              <c:idx val="1"/>
              <c:layout>
                <c:manualLayout>
                  <c:x val="2.4922118380062305E-2"/>
                  <c:y val="2.8248587570621469E-3"/>
                </c:manualLayout>
              </c:layout>
              <c:tx>
                <c:rich>
                  <a:bodyPr/>
                  <a:lstStyle/>
                  <a:p>
                    <a:r>
                      <a:rPr lang="en-US" dirty="0" smtClean="0"/>
                      <a:t>10</a:t>
                    </a:r>
                    <a:endParaRPr lang="en-US" dirty="0"/>
                  </a:p>
                </c:rich>
              </c:tx>
              <c:showVal val="1"/>
            </c:dLbl>
            <c:dLbl>
              <c:idx val="2"/>
              <c:layout/>
              <c:tx>
                <c:rich>
                  <a:bodyPr/>
                  <a:lstStyle/>
                  <a:p>
                    <a:r>
                      <a:rPr lang="en-US" smtClean="0"/>
                      <a:t>54</a:t>
                    </a:r>
                    <a:endParaRPr lang="en-US"/>
                  </a:p>
                </c:rich>
              </c:tx>
              <c:showVal val="1"/>
            </c:dLbl>
            <c:dLbl>
              <c:idx val="4"/>
              <c:layout>
                <c:manualLayout>
                  <c:x val="9.3457943925233638E-3"/>
                  <c:y val="-2.5423728813559324E-2"/>
                </c:manualLayout>
              </c:layout>
              <c:tx>
                <c:rich>
                  <a:bodyPr/>
                  <a:lstStyle/>
                  <a:p>
                    <a:r>
                      <a:rPr lang="en-US" dirty="0" smtClean="0"/>
                      <a:t>11</a:t>
                    </a:r>
                    <a:endParaRPr lang="en-US" dirty="0"/>
                  </a:p>
                </c:rich>
              </c:tx>
              <c:showVal val="1"/>
            </c:dLbl>
            <c:dLbl>
              <c:idx val="5"/>
              <c:layout/>
              <c:tx>
                <c:rich>
                  <a:bodyPr/>
                  <a:lstStyle/>
                  <a:p>
                    <a:r>
                      <a:rPr lang="en-US" smtClean="0"/>
                      <a:t>8</a:t>
                    </a:r>
                    <a:endParaRPr lang="en-US"/>
                  </a:p>
                </c:rich>
              </c:tx>
              <c:showVal val="1"/>
            </c:dLbl>
            <c:dLbl>
              <c:idx val="6"/>
              <c:layout>
                <c:manualLayout>
                  <c:x val="1.0903426791277258E-2"/>
                  <c:y val="-3.6723163841807911E-2"/>
                </c:manualLayout>
              </c:layout>
              <c:tx>
                <c:rich>
                  <a:bodyPr/>
                  <a:lstStyle/>
                  <a:p>
                    <a:r>
                      <a:rPr lang="en-US" smtClean="0"/>
                      <a:t>5</a:t>
                    </a:r>
                    <a:endParaRPr lang="en-US"/>
                  </a:p>
                </c:rich>
              </c:tx>
              <c:showVal val="1"/>
            </c:dLbl>
            <c:dLbl>
              <c:idx val="7"/>
              <c:layout>
                <c:manualLayout>
                  <c:x val="0"/>
                  <c:y val="-2.5423728813559324E-2"/>
                </c:manualLayout>
              </c:layout>
              <c:tx>
                <c:rich>
                  <a:bodyPr/>
                  <a:lstStyle/>
                  <a:p>
                    <a:r>
                      <a:rPr lang="en-US" smtClean="0"/>
                      <a:t>2</a:t>
                    </a:r>
                    <a:endParaRPr lang="en-US"/>
                  </a:p>
                </c:rich>
              </c:tx>
              <c:showVal val="1"/>
            </c:dLbl>
            <c:showVal val="1"/>
          </c:dLbls>
          <c:cat>
            <c:strRef>
              <c:f>Hárok8!$A$13:$A$20</c:f>
              <c:strCache>
                <c:ptCount val="8"/>
                <c:pt idx="0">
                  <c:v>Študenti a študentky</c:v>
                </c:pt>
                <c:pt idx="1">
                  <c:v>Pracujúci</c:v>
                </c:pt>
                <c:pt idx="2">
                  <c:v>Nezamestnaný/-á</c:v>
                </c:pt>
                <c:pt idx="3">
                  <c:v>V domácnosti</c:v>
                </c:pt>
                <c:pt idx="4">
                  <c:v>RD, MD</c:v>
                </c:pt>
                <c:pt idx="5">
                  <c:v>Dôchodok starobný </c:v>
                </c:pt>
                <c:pt idx="6">
                  <c:v>Dôchodok invalidný</c:v>
                </c:pt>
                <c:pt idx="7">
                  <c:v>Iné (vrátane OČD)</c:v>
                </c:pt>
              </c:strCache>
            </c:strRef>
          </c:cat>
          <c:val>
            <c:numRef>
              <c:f>Hárok8!$C$13:$C$20</c:f>
              <c:numCache>
                <c:formatCode>General</c:formatCode>
                <c:ptCount val="8"/>
                <c:pt idx="0">
                  <c:v>6.9</c:v>
                </c:pt>
                <c:pt idx="1">
                  <c:v>9.9</c:v>
                </c:pt>
                <c:pt idx="2">
                  <c:v>54.3</c:v>
                </c:pt>
                <c:pt idx="3">
                  <c:v>2</c:v>
                </c:pt>
                <c:pt idx="4">
                  <c:v>10.9</c:v>
                </c:pt>
                <c:pt idx="5">
                  <c:v>8.3000000000000007</c:v>
                </c:pt>
                <c:pt idx="6">
                  <c:v>5.2</c:v>
                </c:pt>
                <c:pt idx="7">
                  <c:v>2.2999999999999998</c:v>
                </c:pt>
              </c:numCache>
            </c:numRef>
          </c:val>
        </c:ser>
        <c:dLbls>
          <c:showVal val="1"/>
        </c:dLbls>
        <c:gapWidth val="75"/>
        <c:overlap val="40"/>
        <c:axId val="86039552"/>
        <c:axId val="86049536"/>
      </c:barChart>
      <c:catAx>
        <c:axId val="86039552"/>
        <c:scaling>
          <c:orientation val="maxMin"/>
        </c:scaling>
        <c:axPos val="l"/>
        <c:majorTickMark val="none"/>
        <c:tickLblPos val="nextTo"/>
        <c:crossAx val="86049536"/>
        <c:crosses val="autoZero"/>
        <c:auto val="1"/>
        <c:lblAlgn val="ctr"/>
        <c:lblOffset val="100"/>
      </c:catAx>
      <c:valAx>
        <c:axId val="86049536"/>
        <c:scaling>
          <c:orientation val="minMax"/>
        </c:scaling>
        <c:axPos val="t"/>
        <c:majorGridlines/>
        <c:numFmt formatCode="General" sourceLinked="1"/>
        <c:majorTickMark val="none"/>
        <c:tickLblPos val="nextTo"/>
        <c:crossAx val="86039552"/>
        <c:crosses val="autoZero"/>
        <c:crossBetween val="between"/>
      </c:valAx>
    </c:plotArea>
    <c:legend>
      <c:legendPos val="r"/>
      <c:layout/>
    </c:legend>
    <c:plotVisOnly val="1"/>
    <c:dispBlanksAs val="gap"/>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7.1988435656069313E-2"/>
          <c:y val="0.11039757198491786"/>
          <c:w val="0.91252316352022256"/>
          <c:h val="0.75356730851121456"/>
        </c:manualLayout>
      </c:layout>
      <c:lineChart>
        <c:grouping val="standard"/>
        <c:ser>
          <c:idx val="0"/>
          <c:order val="0"/>
          <c:tx>
            <c:strRef>
              <c:f>Hárok8!$H$3</c:f>
              <c:strCache>
                <c:ptCount val="1"/>
                <c:pt idx="0">
                  <c:v>Geografically closed population</c:v>
                </c:pt>
              </c:strCache>
            </c:strRef>
          </c:tx>
          <c:dLbls>
            <c:dLblPos val="t"/>
            <c:showVal val="1"/>
          </c:dLbls>
          <c:cat>
            <c:strRef>
              <c:f>Hárok8!$I$2:$L$2</c:f>
              <c:strCache>
                <c:ptCount val="4"/>
                <c:pt idx="0">
                  <c:v>Less then standard primary ISCED 0</c:v>
                </c:pt>
                <c:pt idx="1">
                  <c:v>Standard primary ISCED 1/2</c:v>
                </c:pt>
                <c:pt idx="2">
                  <c:v>Secondary without 'maturita' ISCED 3</c:v>
                </c:pt>
                <c:pt idx="3">
                  <c:v>Secondary with maturita + ISCED 3+</c:v>
                </c:pt>
              </c:strCache>
            </c:strRef>
          </c:cat>
          <c:val>
            <c:numRef>
              <c:f>Hárok8!$I$3:$L$3</c:f>
              <c:numCache>
                <c:formatCode>0</c:formatCode>
                <c:ptCount val="4"/>
                <c:pt idx="0">
                  <c:v>12.5</c:v>
                </c:pt>
                <c:pt idx="1">
                  <c:v>39.6</c:v>
                </c:pt>
                <c:pt idx="2">
                  <c:v>56.2</c:v>
                </c:pt>
                <c:pt idx="3">
                  <c:v>71.3</c:v>
                </c:pt>
              </c:numCache>
            </c:numRef>
          </c:val>
        </c:ser>
        <c:ser>
          <c:idx val="1"/>
          <c:order val="1"/>
          <c:tx>
            <c:strRef>
              <c:f>Hárok8!$H$4</c:f>
              <c:strCache>
                <c:ptCount val="1"/>
                <c:pt idx="0">
                  <c:v>Roma population</c:v>
                </c:pt>
              </c:strCache>
            </c:strRef>
          </c:tx>
          <c:dLbls>
            <c:dLbl>
              <c:idx val="0"/>
              <c:layout>
                <c:manualLayout>
                  <c:x val="-7.9743255777238384E-2"/>
                  <c:y val="3.5299127432079874E-3"/>
                </c:manualLayout>
              </c:layout>
              <c:dLblPos val="r"/>
              <c:showVal val="1"/>
            </c:dLbl>
            <c:dLblPos val="t"/>
            <c:showVal val="1"/>
          </c:dLbls>
          <c:cat>
            <c:strRef>
              <c:f>Hárok8!$I$2:$L$2</c:f>
              <c:strCache>
                <c:ptCount val="4"/>
                <c:pt idx="0">
                  <c:v>Less then standard primary ISCED 0</c:v>
                </c:pt>
                <c:pt idx="1">
                  <c:v>Standard primary ISCED 1/2</c:v>
                </c:pt>
                <c:pt idx="2">
                  <c:v>Secondary without 'maturita' ISCED 3</c:v>
                </c:pt>
                <c:pt idx="3">
                  <c:v>Secondary with maturita + ISCED 3+</c:v>
                </c:pt>
              </c:strCache>
            </c:strRef>
          </c:cat>
          <c:val>
            <c:numRef>
              <c:f>Hárok8!$I$4:$L$4</c:f>
              <c:numCache>
                <c:formatCode>0</c:formatCode>
                <c:ptCount val="4"/>
                <c:pt idx="0">
                  <c:v>9.1999999999999993</c:v>
                </c:pt>
                <c:pt idx="1">
                  <c:v>15.6</c:v>
                </c:pt>
                <c:pt idx="2">
                  <c:v>29.9</c:v>
                </c:pt>
                <c:pt idx="3">
                  <c:v>37.799999999999997</c:v>
                </c:pt>
              </c:numCache>
            </c:numRef>
          </c:val>
        </c:ser>
        <c:dLbls>
          <c:showVal val="1"/>
        </c:dLbls>
        <c:marker val="1"/>
        <c:axId val="40966400"/>
        <c:axId val="41841024"/>
      </c:lineChart>
      <c:catAx>
        <c:axId val="40966400"/>
        <c:scaling>
          <c:orientation val="minMax"/>
        </c:scaling>
        <c:axPos val="b"/>
        <c:tickLblPos val="nextTo"/>
        <c:crossAx val="41841024"/>
        <c:crosses val="autoZero"/>
        <c:auto val="1"/>
        <c:lblAlgn val="ctr"/>
        <c:lblOffset val="100"/>
      </c:catAx>
      <c:valAx>
        <c:axId val="41841024"/>
        <c:scaling>
          <c:orientation val="minMax"/>
        </c:scaling>
        <c:axPos val="l"/>
        <c:majorGridlines/>
        <c:numFmt formatCode="0" sourceLinked="1"/>
        <c:tickLblPos val="nextTo"/>
        <c:crossAx val="40966400"/>
        <c:crosses val="autoZero"/>
        <c:crossBetween val="between"/>
      </c:valAx>
    </c:plotArea>
    <c:legend>
      <c:legendPos val="r"/>
      <c:layout>
        <c:manualLayout>
          <c:xMode val="edge"/>
          <c:yMode val="edge"/>
          <c:x val="7.0449943757030314E-2"/>
          <c:y val="3.130436129112181E-2"/>
          <c:w val="0.9220312592504889"/>
          <c:h val="6.4234625539064283E-2"/>
        </c:manualLayout>
      </c:layout>
    </c:legend>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5.9782760718924015E-2"/>
          <c:y val="9.9438170228721423E-2"/>
          <c:w val="0.92201545741038482"/>
          <c:h val="0.77767919010123765"/>
        </c:manualLayout>
      </c:layout>
      <c:lineChart>
        <c:grouping val="standard"/>
        <c:ser>
          <c:idx val="0"/>
          <c:order val="0"/>
          <c:tx>
            <c:strRef>
              <c:f>Hárok8!$A$24</c:f>
              <c:strCache>
                <c:ptCount val="1"/>
                <c:pt idx="0">
                  <c:v>Geographically closed population</c:v>
                </c:pt>
              </c:strCache>
            </c:strRef>
          </c:tx>
          <c:dLbls>
            <c:dLbl>
              <c:idx val="0"/>
              <c:layout/>
              <c:tx>
                <c:rich>
                  <a:bodyPr/>
                  <a:lstStyle/>
                  <a:p>
                    <a:r>
                      <a:rPr lang="en-US" smtClean="0"/>
                      <a:t>33</a:t>
                    </a:r>
                    <a:endParaRPr lang="en-US"/>
                  </a:p>
                </c:rich>
              </c:tx>
              <c:dLblPos val="t"/>
              <c:showVal val="1"/>
            </c:dLbl>
            <c:dLbl>
              <c:idx val="1"/>
              <c:layout/>
              <c:tx>
                <c:rich>
                  <a:bodyPr/>
                  <a:lstStyle/>
                  <a:p>
                    <a:r>
                      <a:rPr lang="en-US" smtClean="0"/>
                      <a:t>14</a:t>
                    </a:r>
                    <a:endParaRPr lang="en-US"/>
                  </a:p>
                </c:rich>
              </c:tx>
              <c:dLblPos val="t"/>
              <c:showVal val="1"/>
            </c:dLbl>
            <c:dLbl>
              <c:idx val="2"/>
              <c:layout/>
              <c:tx>
                <c:rich>
                  <a:bodyPr/>
                  <a:lstStyle/>
                  <a:p>
                    <a:r>
                      <a:rPr lang="en-US" smtClean="0"/>
                      <a:t>17</a:t>
                    </a:r>
                    <a:endParaRPr lang="en-US"/>
                  </a:p>
                </c:rich>
              </c:tx>
              <c:dLblPos val="t"/>
              <c:showVal val="1"/>
            </c:dLbl>
            <c:dLbl>
              <c:idx val="3"/>
              <c:layout/>
              <c:tx>
                <c:rich>
                  <a:bodyPr/>
                  <a:lstStyle/>
                  <a:p>
                    <a:r>
                      <a:rPr lang="en-US" smtClean="0"/>
                      <a:t>5</a:t>
                    </a:r>
                    <a:endParaRPr lang="en-US"/>
                  </a:p>
                </c:rich>
              </c:tx>
              <c:dLblPos val="t"/>
              <c:showVal val="1"/>
            </c:dLbl>
            <c:numFmt formatCode="#,##0.0" sourceLinked="0"/>
            <c:dLblPos val="t"/>
            <c:showVal val="1"/>
          </c:dLbls>
          <c:cat>
            <c:strRef>
              <c:f>Hárok8!$B$23:$E$23</c:f>
              <c:strCache>
                <c:ptCount val="4"/>
                <c:pt idx="0">
                  <c:v>Less then standard primary ISCED 0</c:v>
                </c:pt>
                <c:pt idx="1">
                  <c:v>Standard primary ISCED 1/2</c:v>
                </c:pt>
                <c:pt idx="2">
                  <c:v>Secondary without 'maturita' ISCED 3</c:v>
                </c:pt>
                <c:pt idx="3">
                  <c:v>Secondary with maturita + ISCED 3+</c:v>
                </c:pt>
              </c:strCache>
            </c:strRef>
          </c:cat>
          <c:val>
            <c:numRef>
              <c:f>Hárok8!$B$24:$E$24</c:f>
              <c:numCache>
                <c:formatCode>0</c:formatCode>
                <c:ptCount val="4"/>
                <c:pt idx="0">
                  <c:v>33.299999999999997</c:v>
                </c:pt>
                <c:pt idx="1">
                  <c:v>13.6</c:v>
                </c:pt>
                <c:pt idx="2">
                  <c:v>17</c:v>
                </c:pt>
                <c:pt idx="3">
                  <c:v>5.2</c:v>
                </c:pt>
              </c:numCache>
            </c:numRef>
          </c:val>
        </c:ser>
        <c:ser>
          <c:idx val="1"/>
          <c:order val="1"/>
          <c:tx>
            <c:strRef>
              <c:f>Hárok8!$A$25</c:f>
              <c:strCache>
                <c:ptCount val="1"/>
                <c:pt idx="0">
                  <c:v>Roma population</c:v>
                </c:pt>
              </c:strCache>
            </c:strRef>
          </c:tx>
          <c:dLbls>
            <c:dLblPos val="t"/>
            <c:showVal val="1"/>
          </c:dLbls>
          <c:cat>
            <c:strRef>
              <c:f>Hárok8!$B$23:$E$23</c:f>
              <c:strCache>
                <c:ptCount val="4"/>
                <c:pt idx="0">
                  <c:v>Less then standard primary ISCED 0</c:v>
                </c:pt>
                <c:pt idx="1">
                  <c:v>Standard primary ISCED 1/2</c:v>
                </c:pt>
                <c:pt idx="2">
                  <c:v>Secondary without 'maturita' ISCED 3</c:v>
                </c:pt>
                <c:pt idx="3">
                  <c:v>Secondary with maturita + ISCED 3+</c:v>
                </c:pt>
              </c:strCache>
            </c:strRef>
          </c:cat>
          <c:val>
            <c:numRef>
              <c:f>Hárok8!$B$25:$E$25</c:f>
              <c:numCache>
                <c:formatCode>0</c:formatCode>
                <c:ptCount val="4"/>
                <c:pt idx="0">
                  <c:v>81.7</c:v>
                </c:pt>
                <c:pt idx="1">
                  <c:v>76.2</c:v>
                </c:pt>
                <c:pt idx="2">
                  <c:v>59.2</c:v>
                </c:pt>
                <c:pt idx="3">
                  <c:v>41.7</c:v>
                </c:pt>
              </c:numCache>
            </c:numRef>
          </c:val>
        </c:ser>
        <c:dLbls>
          <c:showVal val="1"/>
        </c:dLbls>
        <c:marker val="1"/>
        <c:axId val="64240256"/>
        <c:axId val="64280064"/>
      </c:lineChart>
      <c:catAx>
        <c:axId val="64240256"/>
        <c:scaling>
          <c:orientation val="minMax"/>
        </c:scaling>
        <c:axPos val="b"/>
        <c:tickLblPos val="nextTo"/>
        <c:crossAx val="64280064"/>
        <c:crosses val="autoZero"/>
        <c:auto val="1"/>
        <c:lblAlgn val="ctr"/>
        <c:lblOffset val="100"/>
      </c:catAx>
      <c:valAx>
        <c:axId val="64280064"/>
        <c:scaling>
          <c:orientation val="minMax"/>
        </c:scaling>
        <c:axPos val="l"/>
        <c:majorGridlines/>
        <c:numFmt formatCode="0" sourceLinked="1"/>
        <c:tickLblPos val="nextTo"/>
        <c:crossAx val="64240256"/>
        <c:crosses val="autoZero"/>
        <c:crossBetween val="between"/>
      </c:valAx>
    </c:plotArea>
    <c:legend>
      <c:legendPos val="r"/>
      <c:layout>
        <c:manualLayout>
          <c:xMode val="edge"/>
          <c:yMode val="edge"/>
          <c:x val="5.9076188140842242E-2"/>
          <c:y val="1.9368278965129371E-2"/>
          <c:w val="0.91324215095950378"/>
          <c:h val="5.8406299212598475E-2"/>
        </c:manualLayout>
      </c:layout>
    </c:legend>
    <c:plotVisOnly val="1"/>
    <c:dispBlanksAs val="gap"/>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8.6377515310586198E-2"/>
          <c:y val="0.11597987751531058"/>
          <c:w val="0.87065048118985178"/>
          <c:h val="0.72661271507728198"/>
        </c:manualLayout>
      </c:layout>
      <c:barChart>
        <c:barDir val="bar"/>
        <c:grouping val="clustered"/>
        <c:ser>
          <c:idx val="0"/>
          <c:order val="0"/>
          <c:tx>
            <c:strRef>
              <c:f>Hárok3!$B$18</c:f>
              <c:strCache>
                <c:ptCount val="1"/>
                <c:pt idx="0">
                  <c:v>Roma population</c:v>
                </c:pt>
              </c:strCache>
            </c:strRef>
          </c:tx>
          <c:cat>
            <c:strRef>
              <c:f>Hárok3!$A$19:$A$20</c:f>
              <c:strCache>
                <c:ptCount val="2"/>
                <c:pt idx="0">
                  <c:v>yes</c:v>
                </c:pt>
                <c:pt idx="1">
                  <c:v>no</c:v>
                </c:pt>
              </c:strCache>
            </c:strRef>
          </c:cat>
          <c:val>
            <c:numRef>
              <c:f>Hárok3!$B$19:$B$20</c:f>
              <c:numCache>
                <c:formatCode>0</c:formatCode>
                <c:ptCount val="2"/>
                <c:pt idx="0">
                  <c:v>46.6</c:v>
                </c:pt>
                <c:pt idx="1">
                  <c:v>53.4</c:v>
                </c:pt>
              </c:numCache>
            </c:numRef>
          </c:val>
        </c:ser>
        <c:ser>
          <c:idx val="1"/>
          <c:order val="1"/>
          <c:tx>
            <c:strRef>
              <c:f>Hárok3!$C$18</c:f>
              <c:strCache>
                <c:ptCount val="1"/>
                <c:pt idx="0">
                  <c:v>Geographically closed population</c:v>
                </c:pt>
              </c:strCache>
            </c:strRef>
          </c:tx>
          <c:cat>
            <c:strRef>
              <c:f>Hárok3!$A$19:$A$20</c:f>
              <c:strCache>
                <c:ptCount val="2"/>
                <c:pt idx="0">
                  <c:v>yes</c:v>
                </c:pt>
                <c:pt idx="1">
                  <c:v>no</c:v>
                </c:pt>
              </c:strCache>
            </c:strRef>
          </c:cat>
          <c:val>
            <c:numRef>
              <c:f>Hárok3!$C$19:$C$20</c:f>
              <c:numCache>
                <c:formatCode>0</c:formatCode>
                <c:ptCount val="2"/>
                <c:pt idx="0">
                  <c:v>5.0999999999999996</c:v>
                </c:pt>
                <c:pt idx="1">
                  <c:v>94.9</c:v>
                </c:pt>
              </c:numCache>
            </c:numRef>
          </c:val>
        </c:ser>
        <c:dLbls>
          <c:showVal val="1"/>
        </c:dLbls>
        <c:axId val="40000128"/>
        <c:axId val="40084992"/>
      </c:barChart>
      <c:catAx>
        <c:axId val="40000128"/>
        <c:scaling>
          <c:orientation val="maxMin"/>
        </c:scaling>
        <c:axPos val="l"/>
        <c:tickLblPos val="nextTo"/>
        <c:crossAx val="40084992"/>
        <c:crosses val="autoZero"/>
        <c:auto val="1"/>
        <c:lblAlgn val="ctr"/>
        <c:lblOffset val="100"/>
      </c:catAx>
      <c:valAx>
        <c:axId val="40084992"/>
        <c:scaling>
          <c:orientation val="minMax"/>
        </c:scaling>
        <c:axPos val="t"/>
        <c:majorGridlines/>
        <c:numFmt formatCode="0" sourceLinked="1"/>
        <c:tickLblPos val="nextTo"/>
        <c:crossAx val="40000128"/>
        <c:crosses val="autoZero"/>
        <c:crossBetween val="between"/>
      </c:valAx>
    </c:plotArea>
    <c:legend>
      <c:legendPos val="r"/>
      <c:layout>
        <c:manualLayout>
          <c:xMode val="edge"/>
          <c:yMode val="edge"/>
          <c:x val="7.8152887139107674E-2"/>
          <c:y val="0.89275080198308565"/>
          <c:w val="0.8940693350831147"/>
          <c:h val="0.103387284922718"/>
        </c:manualLayout>
      </c:layout>
    </c:legend>
    <c:plotVisOnly val="1"/>
    <c:dispBlanksAs val="gap"/>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effectLst/>
                <a:latin typeface="+mn-lt"/>
              </a:defRPr>
            </a:lvl1pPr>
          </a:lstStyle>
          <a:p>
            <a:pPr>
              <a:defRPr/>
            </a:pPr>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effectLst/>
                <a:latin typeface="+mn-lt"/>
              </a:defRPr>
            </a:lvl1pPr>
          </a:lstStyle>
          <a:p>
            <a:pPr>
              <a:defRPr/>
            </a:pPr>
            <a:fld id="{B9B96125-4D61-43E2-B1CD-3C662C197443}" type="datetimeFigureOut">
              <a:rPr lang="en-US"/>
              <a:pPr>
                <a:defRPr/>
              </a:pPr>
              <a:t>5/2/2012</a:t>
            </a:fld>
            <a:endParaRPr lang="en-US"/>
          </a:p>
        </p:txBody>
      </p:sp>
      <p:sp>
        <p:nvSpPr>
          <p:cNvPr id="4" name="Footer Placeholder 3"/>
          <p:cNvSpPr>
            <a:spLocks noGrp="1"/>
          </p:cNvSpPr>
          <p:nvPr>
            <p:ph type="ftr" sz="quarter" idx="2"/>
          </p:nvPr>
        </p:nvSpPr>
        <p:spPr>
          <a:xfrm>
            <a:off x="0" y="9426575"/>
            <a:ext cx="2946400" cy="496888"/>
          </a:xfrm>
          <a:prstGeom prst="rect">
            <a:avLst/>
          </a:prstGeom>
        </p:spPr>
        <p:txBody>
          <a:bodyPr vert="horz" lIns="91440" tIns="45720" rIns="91440" bIns="45720" rtlCol="0" anchor="b"/>
          <a:lstStyle>
            <a:lvl1pPr algn="l" fontAlgn="auto">
              <a:spcBef>
                <a:spcPts val="0"/>
              </a:spcBef>
              <a:spcAft>
                <a:spcPts val="0"/>
              </a:spcAft>
              <a:defRPr sz="1200">
                <a:effectLst/>
                <a:latin typeface="+mn-lt"/>
              </a:defRPr>
            </a:lvl1pPr>
          </a:lstStyle>
          <a:p>
            <a:pPr>
              <a:defRPr/>
            </a:pPr>
            <a:endParaRPr lang="en-US"/>
          </a:p>
        </p:txBody>
      </p:sp>
      <p:sp>
        <p:nvSpPr>
          <p:cNvPr id="5" name="Slide Number Placeholder 4"/>
          <p:cNvSpPr>
            <a:spLocks noGrp="1"/>
          </p:cNvSpPr>
          <p:nvPr>
            <p:ph type="sldNum" sz="quarter" idx="3"/>
          </p:nvPr>
        </p:nvSpPr>
        <p:spPr>
          <a:xfrm>
            <a:off x="3849688" y="9426575"/>
            <a:ext cx="2946400" cy="496888"/>
          </a:xfrm>
          <a:prstGeom prst="rect">
            <a:avLst/>
          </a:prstGeom>
        </p:spPr>
        <p:txBody>
          <a:bodyPr vert="horz" lIns="91440" tIns="45720" rIns="91440" bIns="45720" rtlCol="0" anchor="b"/>
          <a:lstStyle>
            <a:lvl1pPr algn="r" fontAlgn="auto">
              <a:spcBef>
                <a:spcPts val="0"/>
              </a:spcBef>
              <a:spcAft>
                <a:spcPts val="0"/>
              </a:spcAft>
              <a:defRPr sz="1200">
                <a:effectLst/>
                <a:latin typeface="+mn-lt"/>
              </a:defRPr>
            </a:lvl1pPr>
          </a:lstStyle>
          <a:p>
            <a:pPr>
              <a:defRPr/>
            </a:pPr>
            <a:fld id="{CD7E8071-DD2F-49E5-A5C1-726C9BB3A62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effectLst/>
                <a:latin typeface="+mn-lt"/>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effectLst/>
                <a:latin typeface="+mn-lt"/>
              </a:defRPr>
            </a:lvl1pPr>
          </a:lstStyle>
          <a:p>
            <a:pPr>
              <a:defRPr/>
            </a:pPr>
            <a:fld id="{3B9DAFA6-5820-46D4-8FE8-CE6E917BC54F}" type="datetimeFigureOut">
              <a:rPr lang="en-US"/>
              <a:pPr>
                <a:defRPr/>
              </a:pPr>
              <a:t>5/2/2012</a:t>
            </a:fld>
            <a:endParaRPr lang="en-US"/>
          </a:p>
        </p:txBody>
      </p:sp>
      <p:sp>
        <p:nvSpPr>
          <p:cNvPr id="4" name="Slide Image Placeholder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4875"/>
            <a:ext cx="5438775" cy="44656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6575"/>
            <a:ext cx="2946400" cy="496888"/>
          </a:xfrm>
          <a:prstGeom prst="rect">
            <a:avLst/>
          </a:prstGeom>
        </p:spPr>
        <p:txBody>
          <a:bodyPr vert="horz" lIns="91440" tIns="45720" rIns="91440" bIns="45720" rtlCol="0" anchor="b"/>
          <a:lstStyle>
            <a:lvl1pPr algn="l" fontAlgn="auto">
              <a:spcBef>
                <a:spcPts val="0"/>
              </a:spcBef>
              <a:spcAft>
                <a:spcPts val="0"/>
              </a:spcAft>
              <a:defRPr sz="1200">
                <a:effectLst/>
                <a:latin typeface="+mn-lt"/>
              </a:defRPr>
            </a:lvl1pPr>
          </a:lstStyle>
          <a:p>
            <a:pPr>
              <a:defRPr/>
            </a:pPr>
            <a:endParaRPr lang="en-US"/>
          </a:p>
        </p:txBody>
      </p:sp>
      <p:sp>
        <p:nvSpPr>
          <p:cNvPr id="7" name="Slide Number Placeholder 6"/>
          <p:cNvSpPr>
            <a:spLocks noGrp="1"/>
          </p:cNvSpPr>
          <p:nvPr>
            <p:ph type="sldNum" sz="quarter" idx="5"/>
          </p:nvPr>
        </p:nvSpPr>
        <p:spPr>
          <a:xfrm>
            <a:off x="3849688" y="9426575"/>
            <a:ext cx="2946400" cy="496888"/>
          </a:xfrm>
          <a:prstGeom prst="rect">
            <a:avLst/>
          </a:prstGeom>
        </p:spPr>
        <p:txBody>
          <a:bodyPr vert="horz" lIns="91440" tIns="45720" rIns="91440" bIns="45720" rtlCol="0" anchor="b"/>
          <a:lstStyle>
            <a:lvl1pPr algn="r" fontAlgn="auto">
              <a:spcBef>
                <a:spcPts val="0"/>
              </a:spcBef>
              <a:spcAft>
                <a:spcPts val="0"/>
              </a:spcAft>
              <a:defRPr sz="1200">
                <a:effectLst/>
                <a:latin typeface="+mn-lt"/>
              </a:defRPr>
            </a:lvl1pPr>
          </a:lstStyle>
          <a:p>
            <a:pPr>
              <a:defRPr/>
            </a:pPr>
            <a:fld id="{5EC32D6C-6581-4034-873A-30FDF745520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28226BF1-4501-45DD-B3AF-2762D1322EB0}" type="datetimeFigureOut">
              <a:rPr lang="en-US" smtClean="0"/>
              <a:pPr>
                <a:defRPr/>
              </a:pPr>
              <a:t>5/2/2012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0681516-098B-43E2-8CF1-1BFDC3368C99}"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FC364998-A7D9-4E42-BDD8-AF6AEBC6E4ED}" type="datetimeFigureOut">
              <a:rPr lang="en-US" smtClean="0"/>
              <a:pPr>
                <a:defRPr/>
              </a:pPr>
              <a:t>5/2/2012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F2CDF8C-E4A4-4488-B245-E2ECC69DEB72}"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556AFA3B-93EB-466F-B7AC-F52536B05ED7}" type="datetimeFigureOut">
              <a:rPr lang="en-US" smtClean="0"/>
              <a:pPr>
                <a:defRPr/>
              </a:pPr>
              <a:t>5/2/2012</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2EA2FDBA-0909-4580-B983-BA9BC5ACAF4B}"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280C857B-A50D-48AB-9286-89430602D0CF}" type="datetimeFigureOut">
              <a:rPr lang="en-US" smtClean="0"/>
              <a:pPr>
                <a:defRPr/>
              </a:pPr>
              <a:t>5/2/2012</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FFBCDE76-88B3-4287-98FB-1614817B4F5B}"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1026" name="Picture 2" descr="UNDP Blue jpg small"/>
          <p:cNvPicPr>
            <a:picLocks noChangeAspect="1" noChangeArrowheads="1"/>
          </p:cNvPicPr>
          <p:nvPr userDrawn="1"/>
        </p:nvPicPr>
        <p:blipFill>
          <a:blip r:embed="rId2" cstate="print"/>
          <a:srcRect/>
          <a:stretch>
            <a:fillRect/>
          </a:stretch>
        </p:blipFill>
        <p:spPr bwMode="auto">
          <a:xfrm>
            <a:off x="8486775" y="0"/>
            <a:ext cx="657225" cy="1296987"/>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DFB2CFF2-DCD2-4A1A-AF16-A6305EFAA8CC}" type="datetimeFigureOut">
              <a:rPr lang="en-US" smtClean="0"/>
              <a:pPr>
                <a:defRPr/>
              </a:pPr>
              <a:t>5/2/2012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F4951BAB-823A-4225-92E6-CB1AADC84812}"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20753A81-3005-43BA-BCE6-EFF8725ED19D}" type="datetimeFigureOut">
              <a:rPr lang="en-US" smtClean="0"/>
              <a:pPr>
                <a:defRPr/>
              </a:pPr>
              <a:t>5/2/2012</a:t>
            </a:fld>
            <a:endParaRPr lang="en-US"/>
          </a:p>
        </p:txBody>
      </p:sp>
      <p:sp>
        <p:nvSpPr>
          <p:cNvPr id="10" name="Slide Number Placeholder 9"/>
          <p:cNvSpPr>
            <a:spLocks noGrp="1"/>
          </p:cNvSpPr>
          <p:nvPr>
            <p:ph type="sldNum" sz="quarter" idx="16"/>
          </p:nvPr>
        </p:nvSpPr>
        <p:spPr/>
        <p:txBody>
          <a:bodyPr rtlCol="0"/>
          <a:lstStyle/>
          <a:p>
            <a:pPr>
              <a:defRPr/>
            </a:pPr>
            <a:fld id="{9ED68F14-38FA-4FEE-BF29-3F176754BD0C}"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F605C6E9-ABD7-495D-BE52-3628830FA898}" type="datetimeFigureOut">
              <a:rPr lang="en-US" smtClean="0"/>
              <a:pPr>
                <a:defRPr/>
              </a:pPr>
              <a:t>5/2/2012</a:t>
            </a:fld>
            <a:endParaRPr lang="en-US"/>
          </a:p>
        </p:txBody>
      </p:sp>
      <p:sp>
        <p:nvSpPr>
          <p:cNvPr id="12" name="Slide Number Placeholder 11"/>
          <p:cNvSpPr>
            <a:spLocks noGrp="1"/>
          </p:cNvSpPr>
          <p:nvPr>
            <p:ph type="sldNum" sz="quarter" idx="16"/>
          </p:nvPr>
        </p:nvSpPr>
        <p:spPr/>
        <p:txBody>
          <a:bodyPr rtlCol="0"/>
          <a:lstStyle/>
          <a:p>
            <a:pPr>
              <a:defRPr/>
            </a:pPr>
            <a:fld id="{39E22F1A-0756-40FD-8B04-A2313C2B3C56}"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8ECB015B-76B1-4201-A5AA-DF04755C303E}" type="datetimeFigureOut">
              <a:rPr lang="en-US" smtClean="0"/>
              <a:pPr>
                <a:defRPr/>
              </a:pPr>
              <a:t>5/2/2012</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7DFA6C95-C54D-409F-9325-39A4C410839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BC872E6-8D5E-4E02-A359-3AC1155E03B5}" type="datetimeFigureOut">
              <a:rPr lang="en-US" smtClean="0"/>
              <a:pPr>
                <a:defRPr/>
              </a:pPr>
              <a:t>5/2/2012</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6E71A37E-ED11-4292-B5D1-00F34198EB4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715D579F-E065-4F7B-A3F0-915E6ED34D28}" type="datetimeFigureOut">
              <a:rPr lang="en-US" smtClean="0"/>
              <a:pPr>
                <a:defRPr/>
              </a:pPr>
              <a:t>5/2/2012</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FCA2E9CF-E5AD-429B-88E5-A4CFC0892DE5}"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CE229B23-4866-450D-8772-4185CC5B3E6F}" type="datetimeFigureOut">
              <a:rPr lang="en-US" smtClean="0"/>
              <a:pPr>
                <a:defRPr/>
              </a:pPr>
              <a:t>5/2/2012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2C15F2E1-1FA5-4616-87D3-E42A975FD7B4}"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CAC5AD74-2007-43FE-AE53-9BAE8D1EB110}" type="datetimeFigureOut">
              <a:rPr lang="en-US" smtClean="0"/>
              <a:pPr>
                <a:defRPr/>
              </a:pPr>
              <a:t>5/2/2012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C6C75E80-727B-4D1E-BFAB-4AB33006077F}"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undp.sk/socialinclusion"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4"/>
          <p:cNvSpPr>
            <a:spLocks noGrp="1"/>
          </p:cNvSpPr>
          <p:nvPr>
            <p:ph type="ctrTitle"/>
          </p:nvPr>
        </p:nvSpPr>
        <p:spPr bwMode="auto">
          <a:xfrm>
            <a:off x="683568" y="1268760"/>
            <a:ext cx="7772400" cy="2332037"/>
          </a:xfrm>
        </p:spPr>
        <p:txBody>
          <a:bodyPr>
            <a:noAutofit/>
          </a:bodyPr>
          <a:lstStyle/>
          <a:p>
            <a:pPr algn="ctr"/>
            <a:r>
              <a:rPr lang="en-US" sz="3600" b="1" dirty="0" smtClean="0"/>
              <a:t/>
            </a:r>
            <a:br>
              <a:rPr lang="en-US" sz="3600" b="1" dirty="0" smtClean="0"/>
            </a:br>
            <a:r>
              <a:rPr lang="en-US" sz="3600" b="1" dirty="0" smtClean="0"/>
              <a:t>the Living conditions of </a:t>
            </a:r>
            <a:r>
              <a:rPr lang="en-US" sz="3600" b="1" dirty="0" err="1" smtClean="0"/>
              <a:t>roma</a:t>
            </a:r>
            <a:r>
              <a:rPr lang="en-US" sz="3600" b="1" dirty="0" smtClean="0"/>
              <a:t> households in </a:t>
            </a:r>
            <a:r>
              <a:rPr lang="en-US" sz="3600" b="1" dirty="0" err="1" smtClean="0"/>
              <a:t>slovakia</a:t>
            </a:r>
            <a:r>
              <a:rPr lang="en-US" sz="3600" b="1" dirty="0" smtClean="0"/>
              <a:t> </a:t>
            </a:r>
            <a:r>
              <a:rPr lang="sk-SK" sz="3600" b="1" dirty="0" smtClean="0"/>
              <a:t>2010</a:t>
            </a:r>
            <a:r>
              <a:rPr lang="en-US" sz="3600" b="1" dirty="0" smtClean="0"/>
              <a:t/>
            </a:r>
            <a:br>
              <a:rPr lang="en-US" sz="3600" b="1" dirty="0" smtClean="0"/>
            </a:br>
            <a:r>
              <a:rPr lang="en-US" sz="2800" b="1" dirty="0" smtClean="0">
                <a:latin typeface="Agency FB" pitchFamily="34" charset="0"/>
              </a:rPr>
              <a:t>Selected results</a:t>
            </a:r>
            <a:br>
              <a:rPr lang="en-US" sz="2800" b="1" dirty="0" smtClean="0">
                <a:latin typeface="Agency FB" pitchFamily="34" charset="0"/>
              </a:rPr>
            </a:br>
            <a:endParaRPr lang="en-US" sz="2800" b="1" dirty="0" smtClean="0">
              <a:latin typeface="Agency FB" pitchFamily="34" charset="0"/>
            </a:endParaRPr>
          </a:p>
        </p:txBody>
      </p:sp>
      <p:sp>
        <p:nvSpPr>
          <p:cNvPr id="16386" name="Rectangle 5"/>
          <p:cNvSpPr>
            <a:spLocks noGrp="1"/>
          </p:cNvSpPr>
          <p:nvPr>
            <p:ph type="subTitle" idx="1"/>
          </p:nvPr>
        </p:nvSpPr>
        <p:spPr>
          <a:xfrm>
            <a:off x="1371600" y="3886200"/>
            <a:ext cx="6400800" cy="1752600"/>
          </a:xfrm>
        </p:spPr>
        <p:txBody>
          <a:bodyPr>
            <a:normAutofit/>
          </a:bodyPr>
          <a:lstStyle/>
          <a:p>
            <a:pPr marL="109538" indent="0" algn="ctr" eaLnBrk="1" hangingPunct="1">
              <a:buNone/>
            </a:pPr>
            <a:r>
              <a:rPr lang="en-US" sz="2800" i="1" dirty="0" smtClean="0">
                <a:solidFill>
                  <a:schemeClr val="tx2">
                    <a:lumMod val="75000"/>
                  </a:schemeClr>
                </a:solidFill>
              </a:rPr>
              <a:t>Daniel </a:t>
            </a:r>
            <a:r>
              <a:rPr lang="en-US" sz="2800" i="1" dirty="0" err="1" smtClean="0">
                <a:solidFill>
                  <a:schemeClr val="tx2">
                    <a:lumMod val="75000"/>
                  </a:schemeClr>
                </a:solidFill>
              </a:rPr>
              <a:t>Škobla</a:t>
            </a:r>
            <a:r>
              <a:rPr lang="en-US" sz="2800" i="1" dirty="0" smtClean="0">
                <a:solidFill>
                  <a:schemeClr val="tx2">
                    <a:lumMod val="75000"/>
                  </a:schemeClr>
                </a:solidFill>
              </a:rPr>
              <a:t> </a:t>
            </a:r>
            <a:endParaRPr lang="sk-SK" sz="2800" i="1" dirty="0" smtClean="0">
              <a:solidFill>
                <a:schemeClr val="tx2">
                  <a:lumMod val="75000"/>
                </a:schemeClr>
              </a:solidFill>
            </a:endParaRPr>
          </a:p>
          <a:p>
            <a:pPr marL="109538" indent="0" algn="ctr" eaLnBrk="1" hangingPunct="1">
              <a:buNone/>
            </a:pPr>
            <a:r>
              <a:rPr lang="en-US" sz="2800" i="1" dirty="0" smtClean="0">
                <a:solidFill>
                  <a:schemeClr val="tx2">
                    <a:lumMod val="75000"/>
                  </a:schemeClr>
                </a:solidFill>
              </a:rPr>
              <a:t>United Nations Development </a:t>
            </a:r>
            <a:r>
              <a:rPr lang="en-US" sz="2800" i="1" dirty="0" err="1" smtClean="0">
                <a:solidFill>
                  <a:schemeClr val="tx2">
                    <a:lumMod val="75000"/>
                  </a:schemeClr>
                </a:solidFill>
              </a:rPr>
              <a:t>Programme</a:t>
            </a:r>
            <a:r>
              <a:rPr lang="en-US" sz="2800" i="1" dirty="0" smtClean="0">
                <a:solidFill>
                  <a:schemeClr val="tx2">
                    <a:lumMod val="75000"/>
                  </a:schemeClr>
                </a:solidFill>
              </a:rPr>
              <a:t> </a:t>
            </a:r>
            <a:endParaRPr lang="sk-SK" sz="2800" i="1" dirty="0" smtClean="0">
              <a:solidFill>
                <a:schemeClr val="tx2">
                  <a:lumMod val="75000"/>
                </a:schemeClr>
              </a:solidFill>
            </a:endParaRPr>
          </a:p>
          <a:p>
            <a:pPr marL="109538" indent="0" algn="ctr" eaLnBrk="1" hangingPunct="1">
              <a:buNone/>
            </a:pPr>
            <a:r>
              <a:rPr lang="en-US" sz="2800" i="1" dirty="0" smtClean="0">
                <a:solidFill>
                  <a:schemeClr val="tx2">
                    <a:lumMod val="75000"/>
                  </a:schemeClr>
                </a:solidFill>
              </a:rPr>
              <a:t>Bratislava</a:t>
            </a:r>
            <a:r>
              <a:rPr lang="sk-SK" sz="2800" i="1" dirty="0" smtClean="0">
                <a:solidFill>
                  <a:schemeClr val="tx2">
                    <a:lumMod val="75000"/>
                  </a:schemeClr>
                </a:solidFill>
              </a:rPr>
              <a:t> </a:t>
            </a:r>
            <a:r>
              <a:rPr lang="sk-SK" sz="2800" i="1" dirty="0" err="1" smtClean="0">
                <a:solidFill>
                  <a:schemeClr val="tx2">
                    <a:lumMod val="75000"/>
                  </a:schemeClr>
                </a:solidFill>
              </a:rPr>
              <a:t>Regional</a:t>
            </a:r>
            <a:r>
              <a:rPr lang="sk-SK" sz="2800" i="1" dirty="0" smtClean="0">
                <a:solidFill>
                  <a:schemeClr val="tx2">
                    <a:lumMod val="75000"/>
                  </a:schemeClr>
                </a:solidFill>
              </a:rPr>
              <a:t> Center</a:t>
            </a:r>
            <a:endParaRPr lang="en-US" sz="2300"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28600"/>
            <a:ext cx="8514528" cy="990600"/>
          </a:xfrm>
        </p:spPr>
        <p:txBody>
          <a:bodyPr>
            <a:noAutofit/>
          </a:bodyPr>
          <a:lstStyle/>
          <a:p>
            <a:r>
              <a:rPr lang="en-US" sz="2800" dirty="0" smtClean="0"/>
              <a:t/>
            </a:r>
            <a:br>
              <a:rPr lang="en-US" sz="2800" dirty="0" smtClean="0"/>
            </a:br>
            <a:r>
              <a:rPr lang="en-US" sz="2800" b="1" dirty="0" smtClean="0"/>
              <a:t>Comparison of Employment according to LFS Methodology for Individual Groups (in %) </a:t>
            </a:r>
            <a:r>
              <a:rPr lang="en-US" sz="2800" dirty="0" smtClean="0"/>
              <a:t/>
            </a:r>
            <a:br>
              <a:rPr lang="en-US" sz="2800" dirty="0" smtClean="0"/>
            </a:br>
            <a:endParaRPr lang="en-US" sz="2800" dirty="0"/>
          </a:p>
        </p:txBody>
      </p:sp>
      <p:graphicFrame>
        <p:nvGraphicFramePr>
          <p:cNvPr id="5" name="Content Placeholder 4"/>
          <p:cNvGraphicFramePr>
            <a:graphicFrameLocks noGrp="1"/>
          </p:cNvGraphicFramePr>
          <p:nvPr>
            <p:ph sz="quarter" idx="1"/>
          </p:nvPr>
        </p:nvGraphicFramePr>
        <p:xfrm>
          <a:off x="612775" y="1600200"/>
          <a:ext cx="8153400" cy="5550154"/>
        </p:xfrm>
        <a:graphic>
          <a:graphicData uri="http://schemas.openxmlformats.org/drawingml/2006/table">
            <a:tbl>
              <a:tblPr firstRow="1" bandRow="1">
                <a:tableStyleId>{073A0DAA-6AF3-43AB-8588-CEC1D06C72B9}</a:tableStyleId>
              </a:tblPr>
              <a:tblGrid>
                <a:gridCol w="1358900"/>
                <a:gridCol w="1358900"/>
                <a:gridCol w="1358900"/>
                <a:gridCol w="1358900"/>
                <a:gridCol w="1358900"/>
                <a:gridCol w="1358900"/>
              </a:tblGrid>
              <a:tr h="813375">
                <a:tc>
                  <a:txBody>
                    <a:bodyPr/>
                    <a:lstStyle/>
                    <a:p>
                      <a:pPr marL="0" marR="0">
                        <a:lnSpc>
                          <a:spcPct val="115000"/>
                        </a:lnSpc>
                        <a:spcBef>
                          <a:spcPts val="0"/>
                        </a:spcBef>
                        <a:spcAft>
                          <a:spcPts val="0"/>
                        </a:spcAft>
                      </a:pPr>
                      <a:endParaRPr lang="sk-SK" sz="1600" dirty="0">
                        <a:latin typeface="Times New Roman"/>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600" dirty="0" err="1" smtClean="0"/>
                        <a:t>Segreg</a:t>
                      </a:r>
                      <a:r>
                        <a:rPr lang="en-US" sz="1600" dirty="0" err="1" smtClean="0"/>
                        <a:t>ated</a:t>
                      </a:r>
                      <a:endParaRPr lang="en-US" sz="16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600" dirty="0" err="1" smtClean="0"/>
                        <a:t>Separ</a:t>
                      </a:r>
                      <a:r>
                        <a:rPr lang="en-US" sz="1600" dirty="0" err="1" smtClean="0"/>
                        <a:t>ated</a:t>
                      </a:r>
                      <a:endParaRPr lang="en-US" sz="16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dirty="0" smtClean="0"/>
                        <a:t>Diffused</a:t>
                      </a:r>
                      <a:endParaRPr lang="en-US" sz="16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dirty="0" smtClean="0"/>
                        <a:t>Roma population Total</a:t>
                      </a:r>
                      <a:endParaRPr lang="en-US" sz="16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dirty="0" smtClean="0"/>
                        <a:t>Geographically closed general population </a:t>
                      </a:r>
                      <a:endParaRPr lang="en-US" sz="1600" dirty="0">
                        <a:latin typeface="Calibri"/>
                        <a:ea typeface="Calibri"/>
                        <a:cs typeface="Times New Roman"/>
                      </a:endParaRPr>
                    </a:p>
                  </a:txBody>
                  <a:tcPr marL="68580" marR="68580" marT="0" marB="0"/>
                </a:tc>
              </a:tr>
              <a:tr h="814188">
                <a:tc>
                  <a:txBody>
                    <a:bodyPr/>
                    <a:lstStyle/>
                    <a:p>
                      <a:pPr marL="0" marR="0">
                        <a:lnSpc>
                          <a:spcPct val="115000"/>
                        </a:lnSpc>
                        <a:spcBef>
                          <a:spcPts val="0"/>
                        </a:spcBef>
                        <a:spcAft>
                          <a:spcPts val="0"/>
                        </a:spcAft>
                      </a:pPr>
                      <a:r>
                        <a:rPr lang="en-US" sz="1200" dirty="0" smtClean="0"/>
                        <a:t>Employment according to LFS</a:t>
                      </a:r>
                      <a:endParaRPr lang="en-US" sz="1200" dirty="0">
                        <a:latin typeface="Calibri"/>
                        <a:ea typeface="Calibri"/>
                        <a:cs typeface="Times New Roman"/>
                      </a:endParaRPr>
                    </a:p>
                  </a:txBody>
                  <a:tcPr marL="68580" marR="68580" marT="0" marB="0"/>
                </a:tc>
                <a:tc gridSpan="5">
                  <a:txBody>
                    <a:bodyPr/>
                    <a:lstStyle/>
                    <a:p>
                      <a:pPr marL="0" marR="0" algn="ctr">
                        <a:lnSpc>
                          <a:spcPct val="115000"/>
                        </a:lnSpc>
                        <a:spcBef>
                          <a:spcPts val="0"/>
                        </a:spcBef>
                        <a:spcAft>
                          <a:spcPts val="0"/>
                        </a:spcAft>
                      </a:pPr>
                      <a:r>
                        <a:rPr lang="en-US" sz="1600" dirty="0" smtClean="0"/>
                        <a:t>Share of workers </a:t>
                      </a:r>
                      <a:r>
                        <a:rPr lang="sk-SK" sz="1600" dirty="0" smtClean="0"/>
                        <a:t>(</a:t>
                      </a:r>
                      <a:r>
                        <a:rPr lang="en-US" sz="1600" dirty="0" smtClean="0"/>
                        <a:t>at least 1 hour</a:t>
                      </a:r>
                      <a:r>
                        <a:rPr lang="sk-SK" sz="1600" dirty="0" smtClean="0"/>
                        <a:t>.+) </a:t>
                      </a:r>
                      <a:r>
                        <a:rPr lang="en-US" sz="1600" dirty="0" smtClean="0"/>
                        <a:t>on the total of population</a:t>
                      </a:r>
                      <a:endParaRPr lang="en-US" sz="1600" dirty="0">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05040">
                <a:tc>
                  <a:txBody>
                    <a:bodyPr/>
                    <a:lstStyle/>
                    <a:p>
                      <a:pPr marL="342900" marR="0" lvl="0" indent="-342900">
                        <a:lnSpc>
                          <a:spcPct val="115000"/>
                        </a:lnSpc>
                        <a:spcBef>
                          <a:spcPts val="0"/>
                        </a:spcBef>
                        <a:spcAft>
                          <a:spcPts val="0"/>
                        </a:spcAft>
                        <a:buFont typeface="Calibri"/>
                        <a:buChar char="-"/>
                      </a:pPr>
                      <a:r>
                        <a:rPr lang="sk-SK" sz="1800" dirty="0"/>
                        <a:t>15</a:t>
                      </a:r>
                      <a:r>
                        <a:rPr lang="sk-SK" sz="1800" dirty="0" smtClean="0"/>
                        <a:t>+</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13</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a:t>
                      </a:r>
                      <a:r>
                        <a:rPr lang="en-US" sz="1800" dirty="0" smtClean="0"/>
                        <a:t>6</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16</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15</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4</a:t>
                      </a:r>
                      <a:r>
                        <a:rPr lang="en-US" sz="1800" dirty="0" smtClean="0"/>
                        <a:t>6</a:t>
                      </a:r>
                      <a:endParaRPr lang="en-US" sz="1800" dirty="0">
                        <a:latin typeface="Calibri"/>
                        <a:ea typeface="Calibri"/>
                        <a:cs typeface="Times New Roman"/>
                      </a:endParaRPr>
                    </a:p>
                  </a:txBody>
                  <a:tcPr marL="68580" marR="68580" marT="0" marB="0"/>
                </a:tc>
              </a:tr>
              <a:tr h="605040">
                <a:tc>
                  <a:txBody>
                    <a:bodyPr/>
                    <a:lstStyle/>
                    <a:p>
                      <a:pPr marL="342900" marR="0" lvl="0" indent="-342900">
                        <a:lnSpc>
                          <a:spcPct val="115000"/>
                        </a:lnSpc>
                        <a:spcBef>
                          <a:spcPts val="0"/>
                        </a:spcBef>
                        <a:spcAft>
                          <a:spcPts val="0"/>
                        </a:spcAft>
                        <a:buFont typeface="Calibri"/>
                        <a:buChar char="-"/>
                      </a:pPr>
                      <a:r>
                        <a:rPr lang="sk-SK" sz="1800" dirty="0" smtClean="0"/>
                        <a:t>15-64</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a:t>
                      </a:r>
                      <a:r>
                        <a:rPr lang="en-US" sz="1800" dirty="0" smtClean="0"/>
                        <a:t>4</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16</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a:t>
                      </a:r>
                      <a:r>
                        <a:rPr lang="en-US" sz="1800" dirty="0" smtClean="0"/>
                        <a:t>7</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a:t>
                      </a:r>
                      <a:r>
                        <a:rPr lang="en-US" sz="1800" dirty="0" smtClean="0"/>
                        <a:t>6</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55</a:t>
                      </a:r>
                      <a:endParaRPr lang="en-US" sz="1800" dirty="0">
                        <a:latin typeface="Calibri"/>
                        <a:ea typeface="Calibri"/>
                        <a:cs typeface="Times New Roman"/>
                      </a:endParaRPr>
                    </a:p>
                  </a:txBody>
                  <a:tcPr marL="68580" marR="68580" marT="0" marB="0"/>
                </a:tc>
              </a:tr>
              <a:tr h="605040">
                <a:tc>
                  <a:txBody>
                    <a:bodyPr/>
                    <a:lstStyle/>
                    <a:p>
                      <a:pPr marL="342900" marR="0" lvl="0" indent="-342900">
                        <a:lnSpc>
                          <a:spcPct val="115000"/>
                        </a:lnSpc>
                        <a:spcBef>
                          <a:spcPts val="0"/>
                        </a:spcBef>
                        <a:spcAft>
                          <a:spcPts val="0"/>
                        </a:spcAft>
                        <a:buFont typeface="Calibri"/>
                        <a:buChar char="-"/>
                      </a:pPr>
                      <a:r>
                        <a:rPr lang="sk-SK" sz="1800" dirty="0" smtClean="0"/>
                        <a:t>15-55</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a:t>
                      </a:r>
                      <a:r>
                        <a:rPr lang="en-US" sz="1800" dirty="0" smtClean="0"/>
                        <a:t>4</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a:t>
                      </a:r>
                      <a:r>
                        <a:rPr lang="en-US" sz="1800" dirty="0" smtClean="0"/>
                        <a:t>7</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a:t>
                      </a:r>
                      <a:r>
                        <a:rPr lang="en-US" sz="1800" dirty="0" smtClean="0"/>
                        <a:t>8</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16</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61</a:t>
                      </a:r>
                      <a:endParaRPr lang="en-US" sz="1800" dirty="0">
                        <a:latin typeface="Calibri"/>
                        <a:ea typeface="Calibri"/>
                        <a:cs typeface="Times New Roman"/>
                      </a:endParaRPr>
                    </a:p>
                  </a:txBody>
                  <a:tcPr marL="68580" marR="68580" marT="0" marB="0"/>
                </a:tc>
              </a:tr>
              <a:tr h="605040">
                <a:tc>
                  <a:txBody>
                    <a:bodyPr/>
                    <a:lstStyle/>
                    <a:p>
                      <a:pPr marL="342900" marR="0" lvl="0" indent="-342900">
                        <a:lnSpc>
                          <a:spcPct val="115000"/>
                        </a:lnSpc>
                        <a:spcBef>
                          <a:spcPts val="0"/>
                        </a:spcBef>
                        <a:spcAft>
                          <a:spcPts val="0"/>
                        </a:spcAft>
                        <a:buFont typeface="Calibri"/>
                        <a:buChar char="-"/>
                      </a:pPr>
                      <a:r>
                        <a:rPr lang="sk-SK" sz="1800" dirty="0" smtClean="0"/>
                        <a:t>15-24</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8</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9</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17</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11</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2</a:t>
                      </a:r>
                      <a:r>
                        <a:rPr lang="en-US" sz="1800" dirty="0" smtClean="0"/>
                        <a:t>1</a:t>
                      </a:r>
                      <a:endParaRPr lang="en-US" sz="1800" dirty="0">
                        <a:latin typeface="Calibri"/>
                        <a:ea typeface="Calibri"/>
                        <a:cs typeface="Times New Roman"/>
                      </a:endParaRPr>
                    </a:p>
                  </a:txBody>
                  <a:tcPr marL="68580" marR="68580" marT="0" marB="0"/>
                </a:tc>
              </a:tr>
              <a:tr h="605040">
                <a:tc>
                  <a:txBody>
                    <a:bodyPr/>
                    <a:lstStyle/>
                    <a:p>
                      <a:pPr marL="342900" marR="0" lvl="0" indent="-342900">
                        <a:lnSpc>
                          <a:spcPct val="115000"/>
                        </a:lnSpc>
                        <a:spcBef>
                          <a:spcPts val="0"/>
                        </a:spcBef>
                        <a:spcAft>
                          <a:spcPts val="0"/>
                        </a:spcAft>
                        <a:buFont typeface="Calibri"/>
                        <a:buChar char="-"/>
                      </a:pPr>
                      <a:r>
                        <a:rPr lang="sk-SK" sz="1800" dirty="0" smtClean="0"/>
                        <a:t>25-54</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16</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2</a:t>
                      </a:r>
                      <a:r>
                        <a:rPr lang="en-US" sz="1800" dirty="0" smtClean="0"/>
                        <a:t>1</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18</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a:t>
                      </a:r>
                      <a:r>
                        <a:rPr lang="en-US" sz="1800" dirty="0" smtClean="0"/>
                        <a:t>9</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a:t>
                      </a:r>
                      <a:r>
                        <a:rPr lang="en-US" sz="1800" dirty="0" smtClean="0"/>
                        <a:t>3</a:t>
                      </a:r>
                      <a:endParaRPr lang="en-US" sz="1800" dirty="0">
                        <a:latin typeface="Calibri"/>
                        <a:ea typeface="Calibri"/>
                        <a:cs typeface="Times New Roman"/>
                      </a:endParaRPr>
                    </a:p>
                  </a:txBody>
                  <a:tcPr marL="68580" marR="68580" marT="0" marB="0"/>
                </a:tc>
              </a:tr>
              <a:tr h="605040">
                <a:tc>
                  <a:txBody>
                    <a:bodyPr/>
                    <a:lstStyle/>
                    <a:p>
                      <a:pPr marL="342900" marR="0" lvl="0" indent="-342900">
                        <a:lnSpc>
                          <a:spcPct val="115000"/>
                        </a:lnSpc>
                        <a:spcBef>
                          <a:spcPts val="0"/>
                        </a:spcBef>
                        <a:spcAft>
                          <a:spcPts val="0"/>
                        </a:spcAft>
                        <a:buFont typeface="Calibri"/>
                        <a:buChar char="-"/>
                      </a:pPr>
                      <a:r>
                        <a:rPr lang="sk-SK" sz="1800" dirty="0" smtClean="0"/>
                        <a:t>55-64</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10</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10</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2</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dirty="0" smtClean="0">
                          <a:latin typeface="+mn-lt"/>
                          <a:ea typeface="+mn-ea"/>
                          <a:cs typeface="+mn-cs"/>
                        </a:rPr>
                        <a:t>8</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3</a:t>
                      </a:r>
                      <a:r>
                        <a:rPr lang="en-US" sz="1800" dirty="0" smtClean="0"/>
                        <a:t>6</a:t>
                      </a:r>
                      <a:endParaRPr lang="en-US" sz="18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
            </a:r>
            <a:br>
              <a:rPr lang="en-US" sz="2800" dirty="0" smtClean="0"/>
            </a:br>
            <a:r>
              <a:rPr lang="en-US" sz="2800" b="1" dirty="0" smtClean="0"/>
              <a:t>Comparison of </a:t>
            </a:r>
            <a:r>
              <a:rPr lang="en-US" sz="2800" b="1" dirty="0" smtClean="0"/>
              <a:t>Unemployment </a:t>
            </a:r>
            <a:r>
              <a:rPr lang="en-US" sz="2800" b="1" dirty="0" smtClean="0"/>
              <a:t>according to LSF Methodology for Individual Groups (in %) </a:t>
            </a:r>
            <a:endParaRPr lang="en-US" sz="2800" dirty="0"/>
          </a:p>
        </p:txBody>
      </p:sp>
      <p:graphicFrame>
        <p:nvGraphicFramePr>
          <p:cNvPr id="6" name="Content Placeholder 5"/>
          <p:cNvGraphicFramePr>
            <a:graphicFrameLocks noGrp="1"/>
          </p:cNvGraphicFramePr>
          <p:nvPr>
            <p:ph sz="quarter" idx="1"/>
          </p:nvPr>
        </p:nvGraphicFramePr>
        <p:xfrm>
          <a:off x="612775" y="1600201"/>
          <a:ext cx="8153400" cy="5576049"/>
        </p:xfrm>
        <a:graphic>
          <a:graphicData uri="http://schemas.openxmlformats.org/drawingml/2006/table">
            <a:tbl>
              <a:tblPr firstRow="1" bandRow="1">
                <a:tableStyleId>{F5AB1C69-6EDB-4FF4-983F-18BD219EF322}</a:tableStyleId>
              </a:tblPr>
              <a:tblGrid>
                <a:gridCol w="1358900"/>
                <a:gridCol w="1358900"/>
                <a:gridCol w="1358900"/>
                <a:gridCol w="1358900"/>
                <a:gridCol w="1358900"/>
                <a:gridCol w="1358900"/>
              </a:tblGrid>
              <a:tr h="813374">
                <a:tc>
                  <a:txBody>
                    <a:bodyPr/>
                    <a:lstStyle/>
                    <a:p>
                      <a:pPr marL="0" marR="0">
                        <a:lnSpc>
                          <a:spcPct val="115000"/>
                        </a:lnSpc>
                        <a:spcBef>
                          <a:spcPts val="0"/>
                        </a:spcBef>
                        <a:spcAft>
                          <a:spcPts val="0"/>
                        </a:spcAft>
                      </a:pPr>
                      <a:endParaRPr lang="sk-SK" sz="1600" dirty="0">
                        <a:latin typeface="Times New Roman"/>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600" dirty="0" err="1" smtClean="0"/>
                        <a:t>Segreg</a:t>
                      </a:r>
                      <a:r>
                        <a:rPr lang="en-US" sz="1600" dirty="0" err="1" smtClean="0"/>
                        <a:t>ated</a:t>
                      </a:r>
                      <a:endParaRPr lang="en-US" sz="16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600" dirty="0" err="1" smtClean="0"/>
                        <a:t>Separ</a:t>
                      </a:r>
                      <a:r>
                        <a:rPr lang="en-US" sz="1600" dirty="0" err="1" smtClean="0"/>
                        <a:t>ated</a:t>
                      </a:r>
                      <a:endParaRPr lang="en-US" sz="16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dirty="0" smtClean="0"/>
                        <a:t>Diffused</a:t>
                      </a:r>
                      <a:endParaRPr lang="en-US" sz="16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dirty="0" smtClean="0"/>
                        <a:t>Roma population Total</a:t>
                      </a:r>
                      <a:endParaRPr lang="en-US" sz="16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600" dirty="0" smtClean="0"/>
                        <a:t>Geographically closed general population </a:t>
                      </a:r>
                      <a:endParaRPr lang="en-US" sz="1600" dirty="0">
                        <a:latin typeface="Calibri"/>
                        <a:ea typeface="Calibri"/>
                        <a:cs typeface="Times New Roman"/>
                      </a:endParaRPr>
                    </a:p>
                  </a:txBody>
                  <a:tcPr marL="68580" marR="68580" marT="0" marB="0"/>
                </a:tc>
              </a:tr>
              <a:tr h="814187">
                <a:tc>
                  <a:txBody>
                    <a:bodyPr/>
                    <a:lstStyle/>
                    <a:p>
                      <a:pPr marL="0" marR="0">
                        <a:lnSpc>
                          <a:spcPct val="115000"/>
                        </a:lnSpc>
                        <a:spcBef>
                          <a:spcPts val="0"/>
                        </a:spcBef>
                        <a:spcAft>
                          <a:spcPts val="0"/>
                        </a:spcAft>
                      </a:pPr>
                      <a:r>
                        <a:rPr lang="en-US" sz="1200" dirty="0" smtClean="0"/>
                        <a:t>Unemployment according to LFS</a:t>
                      </a:r>
                      <a:endParaRPr lang="en-US" sz="1200" dirty="0">
                        <a:latin typeface="Calibri"/>
                        <a:ea typeface="Calibri"/>
                        <a:cs typeface="Times New Roman"/>
                      </a:endParaRPr>
                    </a:p>
                  </a:txBody>
                  <a:tcPr marL="68580" marR="68580" marT="0" marB="0"/>
                </a:tc>
                <a:tc gridSpan="5">
                  <a:txBody>
                    <a:bodyPr/>
                    <a:lstStyle/>
                    <a:p>
                      <a:pPr marL="0" marR="0" algn="ctr">
                        <a:lnSpc>
                          <a:spcPct val="115000"/>
                        </a:lnSpc>
                        <a:spcBef>
                          <a:spcPts val="0"/>
                        </a:spcBef>
                        <a:spcAft>
                          <a:spcPts val="0"/>
                        </a:spcAft>
                      </a:pPr>
                      <a:r>
                        <a:rPr lang="en-US" sz="1600" dirty="0" smtClean="0"/>
                        <a:t>Share of unemployed on the work force</a:t>
                      </a:r>
                      <a:endParaRPr lang="en-US" sz="1600" dirty="0">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05040">
                <a:tc>
                  <a:txBody>
                    <a:bodyPr/>
                    <a:lstStyle/>
                    <a:p>
                      <a:pPr marL="342900" marR="0" lvl="0" indent="-342900">
                        <a:lnSpc>
                          <a:spcPct val="115000"/>
                        </a:lnSpc>
                        <a:spcBef>
                          <a:spcPts val="0"/>
                        </a:spcBef>
                        <a:spcAft>
                          <a:spcPts val="0"/>
                        </a:spcAft>
                        <a:buFont typeface="Calibri"/>
                        <a:buChar char="-"/>
                      </a:pPr>
                      <a:r>
                        <a:rPr lang="sk-SK" sz="1800" dirty="0"/>
                        <a:t>15</a:t>
                      </a:r>
                      <a:r>
                        <a:rPr lang="sk-SK" sz="1800" dirty="0" smtClean="0"/>
                        <a:t>+</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a:t>
                      </a:r>
                      <a:r>
                        <a:rPr lang="en-US" sz="1800" dirty="0" smtClean="0"/>
                        <a:t>6</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72</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a:t>
                      </a:r>
                      <a:r>
                        <a:rPr lang="en-US" sz="1800" dirty="0" smtClean="0"/>
                        <a:t>2</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73</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dirty="0" smtClean="0">
                          <a:latin typeface="+mn-lt"/>
                          <a:ea typeface="+mn-ea"/>
                          <a:cs typeface="+mn-cs"/>
                        </a:rPr>
                        <a:t>10</a:t>
                      </a:r>
                      <a:endParaRPr lang="en-US" sz="1800" dirty="0">
                        <a:latin typeface="Calibri"/>
                        <a:ea typeface="Calibri"/>
                        <a:cs typeface="Times New Roman"/>
                      </a:endParaRPr>
                    </a:p>
                  </a:txBody>
                  <a:tcPr marL="68580" marR="68580" marT="0" marB="0"/>
                </a:tc>
              </a:tr>
              <a:tr h="605040">
                <a:tc>
                  <a:txBody>
                    <a:bodyPr/>
                    <a:lstStyle/>
                    <a:p>
                      <a:pPr marL="342900" marR="0" lvl="0" indent="-342900">
                        <a:lnSpc>
                          <a:spcPct val="115000"/>
                        </a:lnSpc>
                        <a:spcBef>
                          <a:spcPts val="0"/>
                        </a:spcBef>
                        <a:spcAft>
                          <a:spcPts val="0"/>
                        </a:spcAft>
                        <a:buFont typeface="Calibri"/>
                        <a:buChar char="-"/>
                      </a:pPr>
                      <a:r>
                        <a:rPr lang="sk-SK" sz="1800" dirty="0" smtClean="0"/>
                        <a:t>15-64</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a:t>
                      </a:r>
                      <a:r>
                        <a:rPr lang="en-US" sz="1800" dirty="0" smtClean="0"/>
                        <a:t>6</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72</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a:t>
                      </a:r>
                      <a:r>
                        <a:rPr lang="en-US" sz="1800" dirty="0" smtClean="0"/>
                        <a:t>2</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73</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10</a:t>
                      </a:r>
                      <a:endParaRPr lang="en-US" sz="1800" dirty="0">
                        <a:latin typeface="Calibri"/>
                        <a:ea typeface="Calibri"/>
                        <a:cs typeface="Times New Roman"/>
                      </a:endParaRPr>
                    </a:p>
                  </a:txBody>
                  <a:tcPr marL="68580" marR="68580" marT="0" marB="0"/>
                </a:tc>
              </a:tr>
              <a:tr h="605040">
                <a:tc>
                  <a:txBody>
                    <a:bodyPr/>
                    <a:lstStyle/>
                    <a:p>
                      <a:pPr marL="342900" marR="0" lvl="0" indent="-342900">
                        <a:lnSpc>
                          <a:spcPct val="115000"/>
                        </a:lnSpc>
                        <a:spcBef>
                          <a:spcPts val="0"/>
                        </a:spcBef>
                        <a:spcAft>
                          <a:spcPts val="0"/>
                        </a:spcAft>
                        <a:buFont typeface="Calibri"/>
                        <a:buChar char="-"/>
                      </a:pPr>
                      <a:r>
                        <a:rPr lang="sk-SK" sz="1800" dirty="0" smtClean="0"/>
                        <a:t>15-55</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a:t>
                      </a:r>
                      <a:r>
                        <a:rPr lang="en-US" sz="1800" dirty="0" smtClean="0"/>
                        <a:t>7</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a:t>
                      </a:r>
                      <a:r>
                        <a:rPr lang="en-US" sz="1800" dirty="0" smtClean="0"/>
                        <a:t>3</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71</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a:t>
                      </a:r>
                      <a:r>
                        <a:rPr lang="en-US" sz="1800" dirty="0" smtClean="0"/>
                        <a:t>4</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10</a:t>
                      </a:r>
                      <a:endParaRPr lang="en-US" sz="1800" dirty="0">
                        <a:latin typeface="Calibri"/>
                        <a:ea typeface="Calibri"/>
                        <a:cs typeface="Times New Roman"/>
                      </a:endParaRPr>
                    </a:p>
                  </a:txBody>
                  <a:tcPr marL="68580" marR="68580" marT="0" marB="0"/>
                </a:tc>
              </a:tr>
              <a:tr h="605040">
                <a:tc>
                  <a:txBody>
                    <a:bodyPr/>
                    <a:lstStyle/>
                    <a:p>
                      <a:pPr marL="342900" marR="0" lvl="0" indent="-342900">
                        <a:lnSpc>
                          <a:spcPct val="115000"/>
                        </a:lnSpc>
                        <a:spcBef>
                          <a:spcPts val="0"/>
                        </a:spcBef>
                        <a:spcAft>
                          <a:spcPts val="0"/>
                        </a:spcAft>
                        <a:buFont typeface="Calibri"/>
                        <a:buChar char="-"/>
                      </a:pPr>
                      <a:r>
                        <a:rPr lang="sk-SK" sz="1800" dirty="0" smtClean="0"/>
                        <a:t>15-24</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81</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77</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63</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a:t>
                      </a:r>
                      <a:r>
                        <a:rPr lang="en-US" sz="1800" dirty="0" smtClean="0"/>
                        <a:t>4</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21</a:t>
                      </a:r>
                      <a:endParaRPr lang="en-US" sz="1800" dirty="0">
                        <a:latin typeface="Calibri"/>
                        <a:ea typeface="Calibri"/>
                        <a:cs typeface="Times New Roman"/>
                      </a:endParaRPr>
                    </a:p>
                  </a:txBody>
                  <a:tcPr marL="68580" marR="68580" marT="0" marB="0"/>
                </a:tc>
              </a:tr>
              <a:tr h="605040">
                <a:tc>
                  <a:txBody>
                    <a:bodyPr/>
                    <a:lstStyle/>
                    <a:p>
                      <a:pPr marL="342900" marR="0" lvl="0" indent="-342900">
                        <a:lnSpc>
                          <a:spcPct val="115000"/>
                        </a:lnSpc>
                        <a:spcBef>
                          <a:spcPts val="0"/>
                        </a:spcBef>
                        <a:spcAft>
                          <a:spcPts val="0"/>
                        </a:spcAft>
                        <a:buFont typeface="Calibri"/>
                        <a:buChar char="-"/>
                      </a:pPr>
                      <a:r>
                        <a:rPr lang="sk-SK" sz="1800" dirty="0" smtClean="0"/>
                        <a:t>25-54</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75</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a:t>
                      </a:r>
                      <a:r>
                        <a:rPr lang="en-US" sz="1800" dirty="0" smtClean="0"/>
                        <a:t>1</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a:t>
                      </a:r>
                      <a:r>
                        <a:rPr lang="en-US" sz="1800" dirty="0" smtClean="0"/>
                        <a:t>4</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73</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dirty="0" smtClean="0">
                          <a:latin typeface="+mn-lt"/>
                          <a:ea typeface="+mn-ea"/>
                          <a:cs typeface="+mn-cs"/>
                        </a:rPr>
                        <a:t>10</a:t>
                      </a:r>
                      <a:endParaRPr lang="en-US" sz="1800" dirty="0">
                        <a:latin typeface="Calibri"/>
                        <a:ea typeface="Calibri"/>
                        <a:cs typeface="Times New Roman"/>
                      </a:endParaRPr>
                    </a:p>
                  </a:txBody>
                  <a:tcPr marL="68580" marR="68580" marT="0" marB="0"/>
                </a:tc>
              </a:tr>
              <a:tr h="605040">
                <a:tc>
                  <a:txBody>
                    <a:bodyPr/>
                    <a:lstStyle/>
                    <a:p>
                      <a:pPr marL="342900" marR="0" lvl="0" indent="-342900">
                        <a:lnSpc>
                          <a:spcPct val="115000"/>
                        </a:lnSpc>
                        <a:spcBef>
                          <a:spcPts val="0"/>
                        </a:spcBef>
                        <a:spcAft>
                          <a:spcPts val="0"/>
                        </a:spcAft>
                        <a:buFont typeface="Calibri"/>
                        <a:buChar char="-"/>
                      </a:pPr>
                      <a:r>
                        <a:rPr lang="sk-SK" sz="1800"/>
                        <a:t>55-64 rokov</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50</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63</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92</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69</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sk-SK" sz="1800" dirty="0" smtClean="0"/>
                        <a:t>6</a:t>
                      </a:r>
                      <a:endParaRPr lang="en-US" sz="18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28600"/>
            <a:ext cx="8370512" cy="1472208"/>
          </a:xfrm>
        </p:spPr>
        <p:txBody>
          <a:bodyPr>
            <a:noAutofit/>
          </a:bodyPr>
          <a:lstStyle/>
          <a:p>
            <a:pPr algn="ctr"/>
            <a:r>
              <a:rPr lang="en-US" sz="2800" dirty="0" smtClean="0"/>
              <a:t/>
            </a:r>
            <a:br>
              <a:rPr lang="en-US" sz="2800" dirty="0" smtClean="0"/>
            </a:br>
            <a:r>
              <a:rPr lang="en-US" sz="2800" b="1" dirty="0" smtClean="0"/>
              <a:t>15-64 Employment Rate </a:t>
            </a:r>
            <a:r>
              <a:rPr lang="en-US" sz="2800" b="1" dirty="0" smtClean="0"/>
              <a:t>(LFS) </a:t>
            </a:r>
            <a:r>
              <a:rPr lang="en-US" sz="2800" b="1" dirty="0" smtClean="0"/>
              <a:t>according to Level of Education (in %) </a:t>
            </a:r>
            <a:r>
              <a:rPr lang="en-US" sz="2800" dirty="0" smtClean="0"/>
              <a:t/>
            </a:r>
            <a:br>
              <a:rPr lang="en-US" sz="2800" dirty="0" smtClean="0"/>
            </a:br>
            <a:endParaRPr lang="en-US" sz="2800" dirty="0"/>
          </a:p>
        </p:txBody>
      </p:sp>
      <p:graphicFrame>
        <p:nvGraphicFramePr>
          <p:cNvPr id="9" name="Graf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1472208"/>
          </a:xfrm>
        </p:spPr>
        <p:txBody>
          <a:bodyPr>
            <a:noAutofit/>
          </a:bodyPr>
          <a:lstStyle/>
          <a:p>
            <a:pPr algn="ctr"/>
            <a:r>
              <a:rPr lang="en-US" sz="2800" dirty="0" smtClean="0"/>
              <a:t/>
            </a:r>
            <a:br>
              <a:rPr lang="en-US" sz="2800" dirty="0" smtClean="0"/>
            </a:br>
            <a:r>
              <a:rPr lang="en-US" sz="2800" b="1" dirty="0" smtClean="0"/>
              <a:t>15-64 Unemployment Rate </a:t>
            </a:r>
            <a:r>
              <a:rPr lang="en-US" sz="2800" b="1" dirty="0" smtClean="0"/>
              <a:t>(LFS) </a:t>
            </a:r>
            <a:r>
              <a:rPr lang="en-US" sz="2800" b="1" dirty="0" smtClean="0"/>
              <a:t>according to Level of Education (in %) </a:t>
            </a:r>
            <a:r>
              <a:rPr lang="en-US" sz="2800" dirty="0" smtClean="0"/>
              <a:t/>
            </a:r>
            <a:br>
              <a:rPr lang="en-US" sz="2800" dirty="0" smtClean="0"/>
            </a:br>
            <a:endParaRPr lang="en-US" sz="2800" dirty="0"/>
          </a:p>
        </p:txBody>
      </p:sp>
      <p:graphicFrame>
        <p:nvGraphicFramePr>
          <p:cNvPr id="8" name="Graf 5"/>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pPr algn="ctr"/>
            <a:r>
              <a:rPr lang="en-US" sz="2800" dirty="0" smtClean="0"/>
              <a:t/>
            </a:r>
            <a:br>
              <a:rPr lang="en-US" sz="2800" dirty="0" smtClean="0"/>
            </a:br>
            <a:r>
              <a:rPr lang="en-US" sz="2800" b="1" dirty="0" smtClean="0"/>
              <a:t>Roma </a:t>
            </a:r>
            <a:r>
              <a:rPr lang="en-US" sz="2800" b="1" dirty="0" smtClean="0"/>
              <a:t>population </a:t>
            </a:r>
            <a:r>
              <a:rPr lang="en-US" sz="2800" b="1" dirty="0" smtClean="0"/>
              <a:t>according to </a:t>
            </a:r>
            <a:r>
              <a:rPr lang="en-US" sz="2800" b="1" dirty="0" smtClean="0"/>
              <a:t>work </a:t>
            </a:r>
            <a:r>
              <a:rPr lang="en-US" sz="2800" b="1" dirty="0" smtClean="0"/>
              <a:t>in </a:t>
            </a:r>
            <a:r>
              <a:rPr lang="en-US" sz="2800" b="1" dirty="0" smtClean="0"/>
              <a:t>activation </a:t>
            </a:r>
            <a:r>
              <a:rPr lang="en-US" sz="2800" b="1" dirty="0" err="1" smtClean="0"/>
              <a:t>p</a:t>
            </a:r>
            <a:r>
              <a:rPr lang="en-US" sz="2800" b="1" dirty="0" err="1" smtClean="0"/>
              <a:t>rogramme</a:t>
            </a:r>
            <a:r>
              <a:rPr lang="en-US" sz="2800" b="1" dirty="0" smtClean="0"/>
              <a:t> </a:t>
            </a:r>
            <a:r>
              <a:rPr lang="en-US" sz="2800" b="1" dirty="0" smtClean="0"/>
              <a:t>and </a:t>
            </a:r>
            <a:r>
              <a:rPr lang="en-US" sz="2800" b="1" dirty="0" smtClean="0"/>
              <a:t>type </a:t>
            </a:r>
            <a:r>
              <a:rPr lang="en-US" sz="2800" b="1" dirty="0" smtClean="0"/>
              <a:t>of </a:t>
            </a:r>
            <a:r>
              <a:rPr lang="en-US" sz="2800" b="1" dirty="0" smtClean="0"/>
              <a:t>housing </a:t>
            </a:r>
            <a:r>
              <a:rPr lang="en-US" sz="2800" b="1" dirty="0" smtClean="0"/>
              <a:t>(in %) </a:t>
            </a:r>
            <a:endParaRPr lang="en-US" sz="2800" dirty="0"/>
          </a:p>
        </p:txBody>
      </p:sp>
      <p:sp>
        <p:nvSpPr>
          <p:cNvPr id="6" name="Text Placeholder 5"/>
          <p:cNvSpPr>
            <a:spLocks noGrp="1"/>
          </p:cNvSpPr>
          <p:nvPr>
            <p:ph type="body" idx="2"/>
          </p:nvPr>
        </p:nvSpPr>
        <p:spPr>
          <a:xfrm>
            <a:off x="611560" y="5013176"/>
            <a:ext cx="8136904" cy="1082824"/>
          </a:xfrm>
        </p:spPr>
        <p:txBody>
          <a:bodyPr>
            <a:normAutofit fontScale="92500" lnSpcReduction="20000"/>
          </a:bodyPr>
          <a:lstStyle/>
          <a:p>
            <a:r>
              <a:rPr lang="en-US" b="1" dirty="0" smtClean="0"/>
              <a:t>Q</a:t>
            </a:r>
            <a:r>
              <a:rPr lang="sk-SK" b="1" dirty="0" smtClean="0"/>
              <a:t>: </a:t>
            </a:r>
            <a:r>
              <a:rPr lang="en-US" dirty="0" smtClean="0"/>
              <a:t>did you ever worked in activation </a:t>
            </a:r>
            <a:r>
              <a:rPr lang="en-US" dirty="0" err="1" smtClean="0"/>
              <a:t>programme</a:t>
            </a:r>
            <a:r>
              <a:rPr lang="sk-SK" dirty="0" smtClean="0"/>
              <a:t>?</a:t>
            </a:r>
            <a:endParaRPr lang="en-US" dirty="0" smtClean="0"/>
          </a:p>
          <a:p>
            <a:r>
              <a:rPr lang="en-US" b="1" dirty="0" smtClean="0"/>
              <a:t>Note</a:t>
            </a:r>
            <a:r>
              <a:rPr lang="sk-SK" b="1" dirty="0" smtClean="0"/>
              <a:t>:</a:t>
            </a:r>
            <a:r>
              <a:rPr lang="sk-SK" dirty="0" smtClean="0"/>
              <a:t> </a:t>
            </a:r>
            <a:r>
              <a:rPr lang="en-US" dirty="0" smtClean="0"/>
              <a:t>Only for individuals </a:t>
            </a:r>
            <a:r>
              <a:rPr lang="sk-SK" dirty="0" smtClean="0"/>
              <a:t>18 </a:t>
            </a:r>
            <a:r>
              <a:rPr lang="en-US" dirty="0" smtClean="0"/>
              <a:t>+</a:t>
            </a:r>
            <a:r>
              <a:rPr lang="sk-SK" dirty="0" smtClean="0"/>
              <a:t>. </a:t>
            </a:r>
            <a:r>
              <a:rPr lang="en-US" dirty="0" smtClean="0"/>
              <a:t> No response set on missing </a:t>
            </a:r>
            <a:r>
              <a:rPr lang="sk-SK" dirty="0" smtClean="0"/>
              <a:t>(2,5 </a:t>
            </a:r>
            <a:r>
              <a:rPr lang="sk-SK" dirty="0" smtClean="0"/>
              <a:t>%). </a:t>
            </a:r>
            <a:endParaRPr lang="en-US" dirty="0" smtClean="0"/>
          </a:p>
          <a:p>
            <a:endParaRPr lang="en-US" dirty="0"/>
          </a:p>
        </p:txBody>
      </p:sp>
      <p:graphicFrame>
        <p:nvGraphicFramePr>
          <p:cNvPr id="4" name="Content Placeholder 3"/>
          <p:cNvGraphicFramePr>
            <a:graphicFrameLocks noGrp="1"/>
          </p:cNvGraphicFramePr>
          <p:nvPr>
            <p:ph sz="quarter" idx="1"/>
          </p:nvPr>
        </p:nvGraphicFramePr>
        <p:xfrm>
          <a:off x="539550" y="1752600"/>
          <a:ext cx="8223450" cy="2612504"/>
        </p:xfrm>
        <a:graphic>
          <a:graphicData uri="http://schemas.openxmlformats.org/drawingml/2006/table">
            <a:tbl>
              <a:tblPr firstRow="1" bandRow="1">
                <a:tableStyleId>{5C22544A-7EE6-4342-B048-85BDC9FD1C3A}</a:tableStyleId>
              </a:tblPr>
              <a:tblGrid>
                <a:gridCol w="1644690"/>
                <a:gridCol w="1644690"/>
                <a:gridCol w="1644690"/>
                <a:gridCol w="1644690"/>
                <a:gridCol w="1644690"/>
              </a:tblGrid>
              <a:tr h="653126">
                <a:tc>
                  <a:txBody>
                    <a:bodyPr/>
                    <a:lstStyle/>
                    <a:p>
                      <a:pPr marL="0" marR="0">
                        <a:lnSpc>
                          <a:spcPct val="115000"/>
                        </a:lnSpc>
                        <a:spcBef>
                          <a:spcPts val="0"/>
                        </a:spcBef>
                        <a:spcAft>
                          <a:spcPts val="0"/>
                        </a:spcAft>
                      </a:pPr>
                      <a:endParaRPr lang="en-US" sz="180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r>
                        <a:rPr lang="en-US" sz="1800" b="1" dirty="0" smtClean="0">
                          <a:latin typeface="Times New Roman"/>
                          <a:ea typeface="Calibri"/>
                          <a:cs typeface="Times New Roman"/>
                        </a:rPr>
                        <a:t>Segregated</a:t>
                      </a:r>
                      <a:r>
                        <a:rPr lang="sk-SK" sz="1800" b="1" dirty="0" smtClean="0">
                          <a:latin typeface="Times New Roman"/>
                          <a:ea typeface="Calibri"/>
                          <a:cs typeface="Times New Roman"/>
                        </a:rPr>
                        <a:t> </a:t>
                      </a:r>
                      <a:endParaRPr lang="en-US" sz="180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r>
                        <a:rPr lang="sk-SK" sz="1800" b="1" dirty="0" err="1" smtClean="0">
                          <a:latin typeface="Times New Roman"/>
                          <a:ea typeface="Calibri"/>
                          <a:cs typeface="Times New Roman"/>
                        </a:rPr>
                        <a:t>Separ</a:t>
                      </a:r>
                      <a:r>
                        <a:rPr lang="en-US" sz="1800" b="1" dirty="0" err="1" smtClean="0">
                          <a:latin typeface="Times New Roman"/>
                          <a:ea typeface="Calibri"/>
                          <a:cs typeface="Times New Roman"/>
                        </a:rPr>
                        <a:t>ated</a:t>
                      </a:r>
                      <a:endParaRPr lang="en-US" sz="180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r>
                        <a:rPr lang="en-US" sz="1800" b="1" dirty="0" smtClean="0">
                          <a:latin typeface="Times New Roman"/>
                          <a:ea typeface="Calibri"/>
                          <a:cs typeface="Times New Roman"/>
                        </a:rPr>
                        <a:t>Diffused</a:t>
                      </a:r>
                      <a:endParaRPr lang="en-US" sz="180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r>
                        <a:rPr lang="en-US" sz="1800" b="1" dirty="0" smtClean="0">
                          <a:latin typeface="Times New Roman"/>
                          <a:ea typeface="Calibri"/>
                          <a:cs typeface="Times New Roman"/>
                        </a:rPr>
                        <a:t>Total</a:t>
                      </a:r>
                      <a:endParaRPr lang="en-US" sz="1800" dirty="0">
                        <a:latin typeface="Calibri"/>
                        <a:ea typeface="Calibri"/>
                        <a:cs typeface="Times New Roman"/>
                      </a:endParaRPr>
                    </a:p>
                  </a:txBody>
                  <a:tcPr marL="53839" marR="53839" marT="0" marB="0"/>
                </a:tc>
              </a:tr>
              <a:tr h="653126">
                <a:tc>
                  <a:txBody>
                    <a:bodyPr/>
                    <a:lstStyle/>
                    <a:p>
                      <a:pPr marL="0" marR="0">
                        <a:lnSpc>
                          <a:spcPct val="115000"/>
                        </a:lnSpc>
                        <a:spcBef>
                          <a:spcPts val="0"/>
                        </a:spcBef>
                        <a:spcAft>
                          <a:spcPts val="0"/>
                        </a:spcAft>
                      </a:pPr>
                      <a:r>
                        <a:rPr lang="en-US" sz="1800" dirty="0" smtClean="0">
                          <a:solidFill>
                            <a:srgbClr val="000000"/>
                          </a:solidFill>
                          <a:latin typeface="Times New Roman"/>
                          <a:ea typeface="Times New Roman"/>
                          <a:cs typeface="Times New Roman"/>
                        </a:rPr>
                        <a:t>Yes</a:t>
                      </a:r>
                      <a:endParaRPr lang="en-US" sz="1800" dirty="0">
                        <a:latin typeface="Calibri"/>
                        <a:ea typeface="Calibri"/>
                        <a:cs typeface="Times New Roman"/>
                      </a:endParaRPr>
                    </a:p>
                  </a:txBody>
                  <a:tcPr marL="53839" marR="53839" marT="0" marB="0" anchor="b"/>
                </a:tc>
                <a:tc>
                  <a:txBody>
                    <a:bodyPr/>
                    <a:lstStyle/>
                    <a:p>
                      <a:pPr marL="0" marR="0" algn="r">
                        <a:lnSpc>
                          <a:spcPct val="115000"/>
                        </a:lnSpc>
                        <a:spcBef>
                          <a:spcPts val="0"/>
                        </a:spcBef>
                        <a:spcAft>
                          <a:spcPts val="0"/>
                        </a:spcAft>
                      </a:pPr>
                      <a:endParaRPr lang="sk-SK" sz="1800" dirty="0" smtClean="0">
                        <a:latin typeface="Times New Roman"/>
                        <a:ea typeface="Calibri"/>
                        <a:cs typeface="Times New Roman"/>
                      </a:endParaRPr>
                    </a:p>
                    <a:p>
                      <a:pPr marL="0" marR="0" algn="r">
                        <a:lnSpc>
                          <a:spcPct val="115000"/>
                        </a:lnSpc>
                        <a:spcBef>
                          <a:spcPts val="0"/>
                        </a:spcBef>
                        <a:spcAft>
                          <a:spcPts val="0"/>
                        </a:spcAft>
                      </a:pPr>
                      <a:r>
                        <a:rPr lang="sk-SK" sz="1800" dirty="0" smtClean="0">
                          <a:latin typeface="Times New Roman"/>
                          <a:ea typeface="Calibri"/>
                          <a:cs typeface="Times New Roman"/>
                        </a:rPr>
                        <a:t>47</a:t>
                      </a:r>
                      <a:endParaRPr lang="en-US" sz="180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endParaRPr lang="sk-SK" sz="1800" dirty="0" smtClean="0">
                        <a:latin typeface="Times New Roman"/>
                        <a:ea typeface="Calibri"/>
                        <a:cs typeface="Times New Roman"/>
                      </a:endParaRPr>
                    </a:p>
                    <a:p>
                      <a:pPr marL="0" marR="0" algn="r">
                        <a:lnSpc>
                          <a:spcPct val="115000"/>
                        </a:lnSpc>
                        <a:spcBef>
                          <a:spcPts val="0"/>
                        </a:spcBef>
                        <a:spcAft>
                          <a:spcPts val="0"/>
                        </a:spcAft>
                      </a:pPr>
                      <a:r>
                        <a:rPr lang="sk-SK" sz="1800" dirty="0" smtClean="0">
                          <a:latin typeface="Times New Roman"/>
                          <a:ea typeface="Calibri"/>
                          <a:cs typeface="Times New Roman"/>
                        </a:rPr>
                        <a:t>46</a:t>
                      </a:r>
                      <a:endParaRPr lang="en-US" sz="180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endParaRPr lang="sk-SK" sz="1800" dirty="0" smtClean="0">
                        <a:latin typeface="Times New Roman"/>
                        <a:ea typeface="Calibri"/>
                        <a:cs typeface="Times New Roman"/>
                      </a:endParaRPr>
                    </a:p>
                    <a:p>
                      <a:pPr marL="0" marR="0" algn="r">
                        <a:lnSpc>
                          <a:spcPct val="115000"/>
                        </a:lnSpc>
                        <a:spcBef>
                          <a:spcPts val="0"/>
                        </a:spcBef>
                        <a:spcAft>
                          <a:spcPts val="0"/>
                        </a:spcAft>
                      </a:pPr>
                      <a:r>
                        <a:rPr lang="sk-SK" sz="1800" dirty="0" smtClean="0">
                          <a:latin typeface="Times New Roman"/>
                          <a:ea typeface="Calibri"/>
                          <a:cs typeface="Times New Roman"/>
                        </a:rPr>
                        <a:t>46</a:t>
                      </a:r>
                      <a:endParaRPr lang="en-US" sz="180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r>
                        <a:rPr lang="sk-SK" sz="1800" dirty="0" smtClean="0">
                          <a:solidFill>
                            <a:srgbClr val="000000"/>
                          </a:solidFill>
                          <a:latin typeface="Times New Roman"/>
                          <a:ea typeface="Times New Roman"/>
                          <a:cs typeface="Times New Roman"/>
                        </a:rPr>
                        <a:t>4</a:t>
                      </a:r>
                      <a:r>
                        <a:rPr lang="en-US" sz="1800" dirty="0" smtClean="0">
                          <a:solidFill>
                            <a:srgbClr val="000000"/>
                          </a:solidFill>
                          <a:latin typeface="Times New Roman"/>
                          <a:ea typeface="Times New Roman"/>
                          <a:cs typeface="Times New Roman"/>
                        </a:rPr>
                        <a:t>7</a:t>
                      </a:r>
                      <a:endParaRPr lang="en-US" sz="1800" dirty="0">
                        <a:latin typeface="Calibri"/>
                        <a:ea typeface="Calibri"/>
                        <a:cs typeface="Times New Roman"/>
                      </a:endParaRPr>
                    </a:p>
                  </a:txBody>
                  <a:tcPr marL="53839" marR="53839" marT="0" marB="0" anchor="b"/>
                </a:tc>
              </a:tr>
              <a:tr h="653126">
                <a:tc>
                  <a:txBody>
                    <a:bodyPr/>
                    <a:lstStyle/>
                    <a:p>
                      <a:pPr marL="0" marR="0">
                        <a:lnSpc>
                          <a:spcPct val="115000"/>
                        </a:lnSpc>
                        <a:spcBef>
                          <a:spcPts val="0"/>
                        </a:spcBef>
                        <a:spcAft>
                          <a:spcPts val="0"/>
                        </a:spcAft>
                      </a:pPr>
                      <a:r>
                        <a:rPr lang="en-US" sz="1800" dirty="0" smtClean="0">
                          <a:solidFill>
                            <a:srgbClr val="000000"/>
                          </a:solidFill>
                          <a:latin typeface="Times New Roman"/>
                          <a:ea typeface="Times New Roman"/>
                          <a:cs typeface="Times New Roman"/>
                        </a:rPr>
                        <a:t>No</a:t>
                      </a:r>
                      <a:endParaRPr lang="en-US" sz="1800" dirty="0">
                        <a:latin typeface="Calibri"/>
                        <a:ea typeface="Calibri"/>
                        <a:cs typeface="Times New Roman"/>
                      </a:endParaRPr>
                    </a:p>
                  </a:txBody>
                  <a:tcPr marL="53839" marR="53839" marT="0" marB="0" anchor="b"/>
                </a:tc>
                <a:tc>
                  <a:txBody>
                    <a:bodyPr/>
                    <a:lstStyle/>
                    <a:p>
                      <a:pPr marL="0" marR="0" algn="r">
                        <a:lnSpc>
                          <a:spcPct val="115000"/>
                        </a:lnSpc>
                        <a:spcBef>
                          <a:spcPts val="0"/>
                        </a:spcBef>
                        <a:spcAft>
                          <a:spcPts val="0"/>
                        </a:spcAft>
                      </a:pPr>
                      <a:endParaRPr lang="sk-SK" sz="1800" dirty="0" smtClean="0">
                        <a:latin typeface="Times New Roman"/>
                        <a:ea typeface="Calibri"/>
                        <a:cs typeface="Times New Roman"/>
                      </a:endParaRPr>
                    </a:p>
                    <a:p>
                      <a:pPr marL="0" marR="0" algn="r">
                        <a:lnSpc>
                          <a:spcPct val="115000"/>
                        </a:lnSpc>
                        <a:spcBef>
                          <a:spcPts val="0"/>
                        </a:spcBef>
                        <a:spcAft>
                          <a:spcPts val="0"/>
                        </a:spcAft>
                      </a:pPr>
                      <a:r>
                        <a:rPr lang="sk-SK" sz="1800" dirty="0" smtClean="0">
                          <a:latin typeface="Times New Roman"/>
                          <a:ea typeface="Calibri"/>
                          <a:cs typeface="Times New Roman"/>
                        </a:rPr>
                        <a:t>5</a:t>
                      </a:r>
                      <a:r>
                        <a:rPr lang="en-US" sz="1800" dirty="0" smtClean="0">
                          <a:latin typeface="Times New Roman"/>
                          <a:ea typeface="Calibri"/>
                          <a:cs typeface="Times New Roman"/>
                        </a:rPr>
                        <a:t>3</a:t>
                      </a:r>
                      <a:endParaRPr lang="en-US" sz="180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endParaRPr lang="sk-SK" sz="1800" dirty="0" smtClean="0">
                        <a:latin typeface="Times New Roman"/>
                        <a:ea typeface="Calibri"/>
                        <a:cs typeface="Times New Roman"/>
                      </a:endParaRPr>
                    </a:p>
                    <a:p>
                      <a:pPr marL="0" marR="0" algn="r">
                        <a:lnSpc>
                          <a:spcPct val="115000"/>
                        </a:lnSpc>
                        <a:spcBef>
                          <a:spcPts val="0"/>
                        </a:spcBef>
                        <a:spcAft>
                          <a:spcPts val="0"/>
                        </a:spcAft>
                      </a:pPr>
                      <a:r>
                        <a:rPr lang="sk-SK" sz="1800" dirty="0" smtClean="0">
                          <a:latin typeface="Times New Roman"/>
                          <a:ea typeface="Calibri"/>
                          <a:cs typeface="Times New Roman"/>
                        </a:rPr>
                        <a:t>5</a:t>
                      </a:r>
                      <a:r>
                        <a:rPr lang="en-US" sz="1800" dirty="0" smtClean="0">
                          <a:latin typeface="Times New Roman"/>
                          <a:ea typeface="Calibri"/>
                          <a:cs typeface="Times New Roman"/>
                        </a:rPr>
                        <a:t>4</a:t>
                      </a:r>
                      <a:endParaRPr lang="en-US" sz="180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endParaRPr lang="sk-SK" sz="1800" dirty="0" smtClean="0">
                        <a:latin typeface="Times New Roman"/>
                        <a:ea typeface="Calibri"/>
                        <a:cs typeface="Times New Roman"/>
                      </a:endParaRPr>
                    </a:p>
                    <a:p>
                      <a:pPr marL="0" marR="0" algn="r">
                        <a:lnSpc>
                          <a:spcPct val="115000"/>
                        </a:lnSpc>
                        <a:spcBef>
                          <a:spcPts val="0"/>
                        </a:spcBef>
                        <a:spcAft>
                          <a:spcPts val="0"/>
                        </a:spcAft>
                      </a:pPr>
                      <a:r>
                        <a:rPr lang="sk-SK" sz="1800" dirty="0" smtClean="0">
                          <a:latin typeface="Times New Roman"/>
                          <a:ea typeface="Calibri"/>
                          <a:cs typeface="Times New Roman"/>
                        </a:rPr>
                        <a:t>5</a:t>
                      </a:r>
                      <a:r>
                        <a:rPr lang="en-US" sz="1800" dirty="0" smtClean="0">
                          <a:latin typeface="Times New Roman"/>
                          <a:ea typeface="Calibri"/>
                          <a:cs typeface="Times New Roman"/>
                        </a:rPr>
                        <a:t>4</a:t>
                      </a:r>
                      <a:endParaRPr lang="en-US" sz="180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r>
                        <a:rPr lang="sk-SK" sz="1800" dirty="0" smtClean="0">
                          <a:solidFill>
                            <a:srgbClr val="000000"/>
                          </a:solidFill>
                          <a:latin typeface="Times New Roman"/>
                          <a:ea typeface="Times New Roman"/>
                          <a:cs typeface="Times New Roman"/>
                        </a:rPr>
                        <a:t>53</a:t>
                      </a:r>
                      <a:endParaRPr lang="en-US" sz="1800" dirty="0">
                        <a:latin typeface="Calibri"/>
                        <a:ea typeface="Calibri"/>
                        <a:cs typeface="Times New Roman"/>
                      </a:endParaRPr>
                    </a:p>
                  </a:txBody>
                  <a:tcPr marL="53839" marR="53839" marT="0" marB="0" anchor="b"/>
                </a:tc>
              </a:tr>
              <a:tr h="653126">
                <a:tc>
                  <a:txBody>
                    <a:bodyPr/>
                    <a:lstStyle/>
                    <a:p>
                      <a:pPr marL="0" marR="0">
                        <a:lnSpc>
                          <a:spcPct val="115000"/>
                        </a:lnSpc>
                        <a:spcBef>
                          <a:spcPts val="0"/>
                        </a:spcBef>
                        <a:spcAft>
                          <a:spcPts val="0"/>
                        </a:spcAft>
                      </a:pPr>
                      <a:r>
                        <a:rPr lang="en-US" sz="1800" b="0" dirty="0" smtClean="0">
                          <a:latin typeface="Times New Roman"/>
                          <a:ea typeface="Calibri"/>
                          <a:cs typeface="Times New Roman"/>
                        </a:rPr>
                        <a:t>Individuals</a:t>
                      </a:r>
                      <a:r>
                        <a:rPr lang="en-US" sz="1800" b="0" baseline="0" dirty="0" smtClean="0">
                          <a:latin typeface="Times New Roman"/>
                          <a:ea typeface="Calibri"/>
                          <a:cs typeface="Times New Roman"/>
                        </a:rPr>
                        <a:t> Total</a:t>
                      </a:r>
                      <a:endParaRPr lang="en-US" sz="1800" b="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endParaRPr lang="sk-SK" sz="1800" b="0" dirty="0" smtClean="0">
                        <a:latin typeface="Times New Roman"/>
                        <a:ea typeface="Calibri"/>
                        <a:cs typeface="Times New Roman"/>
                      </a:endParaRPr>
                    </a:p>
                    <a:p>
                      <a:pPr marL="0" marR="0" algn="r">
                        <a:lnSpc>
                          <a:spcPct val="115000"/>
                        </a:lnSpc>
                        <a:spcBef>
                          <a:spcPts val="0"/>
                        </a:spcBef>
                        <a:spcAft>
                          <a:spcPts val="0"/>
                        </a:spcAft>
                      </a:pPr>
                      <a:r>
                        <a:rPr lang="sk-SK" sz="1800" b="0" dirty="0" smtClean="0">
                          <a:latin typeface="Times New Roman"/>
                          <a:ea typeface="Calibri"/>
                          <a:cs typeface="Times New Roman"/>
                        </a:rPr>
                        <a:t>100</a:t>
                      </a:r>
                      <a:endParaRPr lang="en-US" sz="1800" b="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endParaRPr lang="sk-SK" sz="1800" b="0" dirty="0" smtClean="0">
                        <a:latin typeface="Times New Roman"/>
                        <a:ea typeface="Calibri"/>
                        <a:cs typeface="Times New Roman"/>
                      </a:endParaRPr>
                    </a:p>
                    <a:p>
                      <a:pPr marL="0" marR="0" algn="r">
                        <a:lnSpc>
                          <a:spcPct val="115000"/>
                        </a:lnSpc>
                        <a:spcBef>
                          <a:spcPts val="0"/>
                        </a:spcBef>
                        <a:spcAft>
                          <a:spcPts val="0"/>
                        </a:spcAft>
                      </a:pPr>
                      <a:r>
                        <a:rPr lang="sk-SK" sz="1800" b="0" dirty="0" smtClean="0">
                          <a:latin typeface="Times New Roman"/>
                          <a:ea typeface="Calibri"/>
                          <a:cs typeface="Times New Roman"/>
                        </a:rPr>
                        <a:t>100</a:t>
                      </a:r>
                      <a:endParaRPr lang="en-US" sz="1800" b="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endParaRPr lang="sk-SK" sz="1800" b="0" dirty="0" smtClean="0">
                        <a:latin typeface="Times New Roman"/>
                        <a:ea typeface="Calibri"/>
                        <a:cs typeface="Times New Roman"/>
                      </a:endParaRPr>
                    </a:p>
                    <a:p>
                      <a:pPr marL="0" marR="0" algn="r">
                        <a:lnSpc>
                          <a:spcPct val="115000"/>
                        </a:lnSpc>
                        <a:spcBef>
                          <a:spcPts val="0"/>
                        </a:spcBef>
                        <a:spcAft>
                          <a:spcPts val="0"/>
                        </a:spcAft>
                      </a:pPr>
                      <a:r>
                        <a:rPr lang="sk-SK" sz="1800" b="0" dirty="0" smtClean="0">
                          <a:latin typeface="Times New Roman"/>
                          <a:ea typeface="Calibri"/>
                          <a:cs typeface="Times New Roman"/>
                        </a:rPr>
                        <a:t>100</a:t>
                      </a:r>
                      <a:endParaRPr lang="en-US" sz="1800" b="0" dirty="0">
                        <a:latin typeface="Calibri"/>
                        <a:ea typeface="Calibri"/>
                        <a:cs typeface="Times New Roman"/>
                      </a:endParaRPr>
                    </a:p>
                  </a:txBody>
                  <a:tcPr marL="53839" marR="53839" marT="0" marB="0"/>
                </a:tc>
                <a:tc>
                  <a:txBody>
                    <a:bodyPr/>
                    <a:lstStyle/>
                    <a:p>
                      <a:pPr marL="0" marR="0" algn="r">
                        <a:lnSpc>
                          <a:spcPct val="115000"/>
                        </a:lnSpc>
                        <a:spcBef>
                          <a:spcPts val="0"/>
                        </a:spcBef>
                        <a:spcAft>
                          <a:spcPts val="0"/>
                        </a:spcAft>
                      </a:pPr>
                      <a:endParaRPr lang="sk-SK" sz="1800" b="0" dirty="0" smtClean="0">
                        <a:latin typeface="Times New Roman"/>
                        <a:ea typeface="Calibri"/>
                        <a:cs typeface="Times New Roman"/>
                      </a:endParaRPr>
                    </a:p>
                    <a:p>
                      <a:pPr marL="0" marR="0" algn="r">
                        <a:lnSpc>
                          <a:spcPct val="115000"/>
                        </a:lnSpc>
                        <a:spcBef>
                          <a:spcPts val="0"/>
                        </a:spcBef>
                        <a:spcAft>
                          <a:spcPts val="0"/>
                        </a:spcAft>
                      </a:pPr>
                      <a:r>
                        <a:rPr lang="sk-SK" sz="1800" b="0" dirty="0" smtClean="0">
                          <a:latin typeface="Times New Roman"/>
                          <a:ea typeface="Calibri"/>
                          <a:cs typeface="Times New Roman"/>
                        </a:rPr>
                        <a:t>100</a:t>
                      </a:r>
                      <a:endParaRPr lang="en-US" sz="1800" b="0" dirty="0">
                        <a:latin typeface="Calibri"/>
                        <a:ea typeface="Calibri"/>
                        <a:cs typeface="Times New Roman"/>
                      </a:endParaRPr>
                    </a:p>
                  </a:txBody>
                  <a:tcPr marL="53839" marR="53839"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12648" y="228600"/>
            <a:ext cx="8153400" cy="1472208"/>
          </a:xfrm>
        </p:spPr>
        <p:txBody>
          <a:bodyPr>
            <a:noAutofit/>
          </a:bodyPr>
          <a:lstStyle/>
          <a:p>
            <a:pPr algn="ctr"/>
            <a:r>
              <a:rPr lang="en-US" sz="2800" dirty="0" smtClean="0"/>
              <a:t/>
            </a:r>
            <a:br>
              <a:rPr lang="en-US" sz="2800" dirty="0" smtClean="0"/>
            </a:br>
            <a:r>
              <a:rPr lang="en-US" sz="2800" b="1" dirty="0" smtClean="0"/>
              <a:t>Roma Population according to Work in Activation </a:t>
            </a:r>
            <a:r>
              <a:rPr lang="en-US" sz="2800" b="1" dirty="0" err="1" smtClean="0"/>
              <a:t>Programme</a:t>
            </a:r>
            <a:r>
              <a:rPr lang="en-US" sz="2800" b="1" dirty="0" smtClean="0"/>
              <a:t> (in %) </a:t>
            </a:r>
            <a:br>
              <a:rPr lang="en-US" sz="2800" b="1" dirty="0" smtClean="0"/>
            </a:br>
            <a:endParaRPr lang="en-US" sz="2800" b="1" dirty="0"/>
          </a:p>
        </p:txBody>
      </p:sp>
      <p:graphicFrame>
        <p:nvGraphicFramePr>
          <p:cNvPr id="6" name="Graf 7"/>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Conclusion</a:t>
            </a:r>
            <a:r>
              <a:rPr lang="sk-SK" sz="3600" b="1" dirty="0" smtClean="0"/>
              <a:t> I.</a:t>
            </a:r>
            <a:endParaRPr lang="en-US" sz="3600" b="1" dirty="0"/>
          </a:p>
        </p:txBody>
      </p:sp>
      <p:sp>
        <p:nvSpPr>
          <p:cNvPr id="3" name="Content Placeholder 2"/>
          <p:cNvSpPr>
            <a:spLocks noGrp="1"/>
          </p:cNvSpPr>
          <p:nvPr>
            <p:ph sz="quarter" idx="1"/>
          </p:nvPr>
        </p:nvSpPr>
        <p:spPr/>
        <p:txBody>
          <a:bodyPr>
            <a:noAutofit/>
          </a:bodyPr>
          <a:lstStyle/>
          <a:p>
            <a:endParaRPr lang="en-US" sz="2000" dirty="0" smtClean="0"/>
          </a:p>
          <a:p>
            <a:endParaRPr lang="en-US" sz="2000" dirty="0" smtClean="0"/>
          </a:p>
          <a:p>
            <a:r>
              <a:rPr lang="en-US" sz="2000" dirty="0" smtClean="0"/>
              <a:t>The situation of the Roma population in the reference year 2010 is bad in terms of economic status and in principle has not changed in comparison with the situation in 2005; </a:t>
            </a:r>
          </a:p>
          <a:p>
            <a:r>
              <a:rPr lang="en-US" sz="2000" dirty="0" smtClean="0"/>
              <a:t>The status of the Roma population on the </a:t>
            </a:r>
            <a:r>
              <a:rPr lang="en-US" sz="2000" dirty="0" err="1" smtClean="0"/>
              <a:t>labour</a:t>
            </a:r>
            <a:r>
              <a:rPr lang="en-US" sz="2000" dirty="0" smtClean="0"/>
              <a:t> market is distinctively worse than that of the general population – indicating different preconditions and opportunities for Roma population in terms of employment; </a:t>
            </a:r>
          </a:p>
          <a:p>
            <a:r>
              <a:rPr lang="en-US" sz="2000" dirty="0" smtClean="0"/>
              <a:t>This could also indicate: 1) discriminatory preconditions among employers; 2) weaker dispositions of Roma </a:t>
            </a:r>
            <a:r>
              <a:rPr lang="en-US" sz="2000" dirty="0" err="1" smtClean="0"/>
              <a:t>labour</a:t>
            </a:r>
            <a:r>
              <a:rPr lang="en-US" sz="2000" dirty="0" smtClean="0"/>
              <a:t> force in relation to </a:t>
            </a:r>
            <a:r>
              <a:rPr lang="en-US" sz="2000" dirty="0" err="1" smtClean="0"/>
              <a:t>labour</a:t>
            </a:r>
            <a:r>
              <a:rPr lang="en-US" sz="2000" dirty="0" smtClean="0"/>
              <a:t> market possibilities (education, qualification, family or personality). </a:t>
            </a:r>
          </a:p>
          <a:p>
            <a:pPr algn="just"/>
            <a:endParaRPr lang="en-US" sz="2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Conclusion</a:t>
            </a:r>
            <a:r>
              <a:rPr lang="sk-SK" sz="3600" b="1" dirty="0" smtClean="0"/>
              <a:t> II.</a:t>
            </a:r>
            <a:endParaRPr lang="en-US" sz="3600" b="1" dirty="0"/>
          </a:p>
        </p:txBody>
      </p:sp>
      <p:sp>
        <p:nvSpPr>
          <p:cNvPr id="3" name="Content Placeholder 2"/>
          <p:cNvSpPr>
            <a:spLocks noGrp="1"/>
          </p:cNvSpPr>
          <p:nvPr>
            <p:ph sz="quarter" idx="1"/>
          </p:nvPr>
        </p:nvSpPr>
        <p:spPr/>
        <p:txBody>
          <a:bodyPr>
            <a:noAutofit/>
          </a:bodyPr>
          <a:lstStyle/>
          <a:p>
            <a:endParaRPr lang="en-US" sz="2800" dirty="0" smtClean="0"/>
          </a:p>
          <a:p>
            <a:endParaRPr lang="en-US" sz="2800" dirty="0" smtClean="0"/>
          </a:p>
          <a:p>
            <a:r>
              <a:rPr lang="en-US" sz="2000" dirty="0" smtClean="0"/>
              <a:t>Unemployment rate decreases as level of education increases for Roma as well as non-Roma population; </a:t>
            </a:r>
          </a:p>
          <a:p>
            <a:r>
              <a:rPr lang="en-US" sz="2000" dirty="0" smtClean="0"/>
              <a:t>Roma unemployment rate is very high even among groups with higher education, which means that the benefits of higher education for the Roma population are not as numerous as those for the non-Roma population; </a:t>
            </a:r>
          </a:p>
          <a:p>
            <a:r>
              <a:rPr lang="en-US" sz="2000" dirty="0" smtClean="0"/>
              <a:t>It can be anticipated that Roma men and women must encounter greater problems in looking for skilled work even when they have higher levels of education. </a:t>
            </a:r>
          </a:p>
          <a:p>
            <a:pPr algn="just"/>
            <a:endParaRPr lang="en-US" sz="2600" dirty="0" smtClean="0"/>
          </a:p>
          <a:p>
            <a:pPr algn="just"/>
            <a:r>
              <a:rPr lang="sk-SK" sz="2600" dirty="0" smtClean="0"/>
              <a:t> </a:t>
            </a:r>
            <a:endParaRPr lang="en-US" sz="2600" dirty="0" smtClean="0"/>
          </a:p>
          <a:p>
            <a:pPr algn="just"/>
            <a:endParaRPr lang="en-US"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Conclusion</a:t>
            </a:r>
            <a:r>
              <a:rPr lang="sk-SK" sz="3600" b="1" dirty="0" smtClean="0"/>
              <a:t> III.</a:t>
            </a:r>
            <a:endParaRPr lang="en-US" sz="3600" b="1" dirty="0"/>
          </a:p>
        </p:txBody>
      </p:sp>
      <p:sp>
        <p:nvSpPr>
          <p:cNvPr id="3" name="Content Placeholder 2"/>
          <p:cNvSpPr>
            <a:spLocks noGrp="1"/>
          </p:cNvSpPr>
          <p:nvPr>
            <p:ph sz="quarter" idx="1"/>
          </p:nvPr>
        </p:nvSpPr>
        <p:spPr>
          <a:xfrm>
            <a:off x="612648" y="1340768"/>
            <a:ext cx="8153400" cy="4755232"/>
          </a:xfrm>
        </p:spPr>
        <p:txBody>
          <a:bodyPr>
            <a:noAutofit/>
          </a:bodyPr>
          <a:lstStyle/>
          <a:p>
            <a:endParaRPr lang="en-US" sz="2800" dirty="0" smtClean="0"/>
          </a:p>
          <a:p>
            <a:endParaRPr lang="en-US" sz="2800" dirty="0" smtClean="0"/>
          </a:p>
          <a:p>
            <a:r>
              <a:rPr lang="en-US" sz="2000" dirty="0" smtClean="0"/>
              <a:t>The list of possible factors of the effect on (un)employment among the Roma population is wide and varies according to the actual situation and baseline preconditions; </a:t>
            </a:r>
          </a:p>
          <a:p>
            <a:r>
              <a:rPr lang="en-US" sz="2000" dirty="0" smtClean="0"/>
              <a:t>The non-discriminatory access of the Roma population to the </a:t>
            </a:r>
            <a:r>
              <a:rPr lang="en-US" sz="2000" dirty="0" err="1" smtClean="0"/>
              <a:t>labour</a:t>
            </a:r>
            <a:r>
              <a:rPr lang="en-US" sz="2000" dirty="0" smtClean="0"/>
              <a:t> market should be emphasized; </a:t>
            </a:r>
          </a:p>
          <a:p>
            <a:r>
              <a:rPr lang="en-US" sz="2000" dirty="0" smtClean="0"/>
              <a:t>This is (indirectly but significantly) related to the necessity to consider the possibility of introducing principles of temporary compensatory measures to support employment; </a:t>
            </a:r>
          </a:p>
          <a:p>
            <a:r>
              <a:rPr lang="en-US" sz="2000" dirty="0" smtClean="0"/>
              <a:t>The possibilities which could be offered by the intermediate </a:t>
            </a:r>
            <a:r>
              <a:rPr lang="en-US" sz="2000" dirty="0" err="1" smtClean="0"/>
              <a:t>labour</a:t>
            </a:r>
            <a:r>
              <a:rPr lang="en-US" sz="2000" dirty="0" smtClean="0"/>
              <a:t> market must be </a:t>
            </a:r>
            <a:r>
              <a:rPr lang="en-US" sz="2000" dirty="0" err="1" smtClean="0"/>
              <a:t>analysed</a:t>
            </a:r>
            <a:r>
              <a:rPr lang="en-US" sz="2000" dirty="0" smtClean="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Conclusion</a:t>
            </a:r>
            <a:r>
              <a:rPr lang="sk-SK" sz="3600" b="1" dirty="0" smtClean="0"/>
              <a:t> IV.</a:t>
            </a:r>
            <a:endParaRPr lang="en-US" sz="3600" b="1" dirty="0"/>
          </a:p>
        </p:txBody>
      </p:sp>
      <p:sp>
        <p:nvSpPr>
          <p:cNvPr id="3" name="Content Placeholder 2"/>
          <p:cNvSpPr>
            <a:spLocks noGrp="1"/>
          </p:cNvSpPr>
          <p:nvPr>
            <p:ph sz="quarter" idx="1"/>
          </p:nvPr>
        </p:nvSpPr>
        <p:spPr>
          <a:xfrm>
            <a:off x="612648" y="1988840"/>
            <a:ext cx="8153400" cy="4464496"/>
          </a:xfrm>
        </p:spPr>
        <p:txBody>
          <a:bodyPr>
            <a:normAutofit/>
          </a:bodyPr>
          <a:lstStyle/>
          <a:p>
            <a:endParaRPr lang="en-US" sz="2800" dirty="0" smtClean="0"/>
          </a:p>
          <a:p>
            <a:endParaRPr lang="en-US" sz="2000" dirty="0" smtClean="0"/>
          </a:p>
          <a:p>
            <a:r>
              <a:rPr lang="en-US" sz="2000" dirty="0" smtClean="0"/>
              <a:t>Strengthening of job possibilities also outside of large towns and municipalities is necessary; </a:t>
            </a:r>
          </a:p>
          <a:p>
            <a:r>
              <a:rPr lang="en-US" sz="2000" dirty="0" smtClean="0"/>
              <a:t>Jobs in rural areas, including “green jobs” in agriculture and forest management, must be supported, created and maintained; </a:t>
            </a:r>
          </a:p>
          <a:p>
            <a:r>
              <a:rPr lang="en-US" sz="2000" dirty="0" smtClean="0"/>
              <a:t>The education system and qualification preconditions among the Roma population must be improved. </a:t>
            </a:r>
          </a:p>
          <a:p>
            <a:pPr algn="just"/>
            <a:endParaRPr lang="en-US" sz="2600" dirty="0" smtClean="0"/>
          </a:p>
          <a:p>
            <a:pPr algn="just"/>
            <a:endParaRPr lang="en-US"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228600"/>
            <a:ext cx="8442520" cy="990600"/>
          </a:xfrm>
        </p:spPr>
        <p:txBody>
          <a:bodyPr>
            <a:normAutofit/>
          </a:bodyPr>
          <a:lstStyle/>
          <a:p>
            <a:pPr algn="ctr"/>
            <a:r>
              <a:rPr lang="en-US" sz="2800" b="1" dirty="0" smtClean="0"/>
              <a:t>The living conditions of Roma households</a:t>
            </a:r>
            <a:r>
              <a:rPr lang="sk-SK" sz="2800" b="1" dirty="0" smtClean="0"/>
              <a:t> 2010</a:t>
            </a:r>
            <a:endParaRPr lang="en-US" sz="2800" b="1" dirty="0"/>
          </a:p>
        </p:txBody>
      </p:sp>
      <p:sp>
        <p:nvSpPr>
          <p:cNvPr id="2" name="Content Placeholder 1"/>
          <p:cNvSpPr>
            <a:spLocks noGrp="1"/>
          </p:cNvSpPr>
          <p:nvPr>
            <p:ph sz="quarter" idx="1"/>
          </p:nvPr>
        </p:nvSpPr>
        <p:spPr>
          <a:xfrm>
            <a:off x="612648" y="836712"/>
            <a:ext cx="8153400" cy="6021288"/>
          </a:xfrm>
        </p:spPr>
        <p:txBody>
          <a:bodyPr>
            <a:noAutofit/>
          </a:bodyPr>
          <a:lstStyle/>
          <a:p>
            <a:pPr>
              <a:buNone/>
            </a:pPr>
            <a:endParaRPr lang="en-US" sz="2000" dirty="0" smtClean="0"/>
          </a:p>
          <a:p>
            <a:r>
              <a:rPr lang="en-US" sz="2000" dirty="0" smtClean="0"/>
              <a:t>Conducted by the UNDP in 2010 in cooperation with the </a:t>
            </a:r>
            <a:r>
              <a:rPr lang="en-US" sz="2000" dirty="0" err="1" smtClean="0"/>
              <a:t>MoLSAF</a:t>
            </a:r>
            <a:r>
              <a:rPr lang="en-US" sz="2000" dirty="0" smtClean="0"/>
              <a:t> SR SK (in 2005 in cooperation with the SB); </a:t>
            </a:r>
          </a:p>
          <a:p>
            <a:r>
              <a:rPr lang="en-US" sz="2000" dirty="0" smtClean="0"/>
              <a:t>The framework for the selection of locations for data collection was based on the </a:t>
            </a:r>
            <a:r>
              <a:rPr lang="en-US" sz="2000" i="1" dirty="0" err="1" smtClean="0"/>
              <a:t>Sociographic</a:t>
            </a:r>
            <a:r>
              <a:rPr lang="en-US" sz="2000" i="1" dirty="0" smtClean="0"/>
              <a:t> Mapping of Roma Communities in Slovakia (1,068 municipalities and 1,573 Roma settlements throughout Slovakia ); </a:t>
            </a:r>
          </a:p>
          <a:p>
            <a:r>
              <a:rPr lang="en-US" sz="2000" dirty="0" smtClean="0"/>
              <a:t>Roma settlements in three basic classes according to the level of integration with the majority population (segregated, separated, scattered); </a:t>
            </a:r>
          </a:p>
          <a:p>
            <a:r>
              <a:rPr lang="en-US" sz="2000" dirty="0" smtClean="0"/>
              <a:t>Locations for data collection were created in order to comprise approximately between 40 to 120 households in the same amount for each class; </a:t>
            </a:r>
          </a:p>
          <a:p>
            <a:r>
              <a:rPr lang="en-US" sz="2000" dirty="0" smtClean="0"/>
              <a:t>Through the proportional method of selection 30 data collection locations were selected for each class and 8 households were selected for each location. </a:t>
            </a:r>
          </a:p>
          <a:p>
            <a:pPr algn="just"/>
            <a:endParaRPr lang="en-US" sz="2000" dirty="0" smtClean="0"/>
          </a:p>
          <a:p>
            <a:pPr lvl="0" algn="just"/>
            <a:endParaRPr lang="en-US" sz="2000" dirty="0" smtClean="0"/>
          </a:p>
          <a:p>
            <a:pPr algn="just"/>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p:cNvSpPr>
          <p:nvPr>
            <p:ph type="ctrTitle"/>
          </p:nvPr>
        </p:nvSpPr>
        <p:spPr bwMode="auto">
          <a:xfrm>
            <a:off x="685800" y="2130425"/>
            <a:ext cx="7772400" cy="1470025"/>
          </a:xfrm>
          <a:noFill/>
        </p:spPr>
        <p:txBody>
          <a:bodyPr>
            <a:normAutofit/>
          </a:bodyPr>
          <a:lstStyle/>
          <a:p>
            <a:pPr algn="ctr"/>
            <a:r>
              <a:rPr lang="en-US" sz="3200" b="1" dirty="0" smtClean="0">
                <a:effectLst/>
                <a:cs typeface="Lucida Sans Unicode" pitchFamily="34" charset="0"/>
              </a:rPr>
              <a:t>Thank you</a:t>
            </a:r>
          </a:p>
        </p:txBody>
      </p:sp>
      <p:sp>
        <p:nvSpPr>
          <p:cNvPr id="57346" name="Subtitle 5"/>
          <p:cNvSpPr>
            <a:spLocks noGrp="1"/>
          </p:cNvSpPr>
          <p:nvPr>
            <p:ph type="subTitle" idx="1"/>
          </p:nvPr>
        </p:nvSpPr>
        <p:spPr>
          <a:xfrm>
            <a:off x="1371600" y="3886200"/>
            <a:ext cx="6400800" cy="1752600"/>
          </a:xfrm>
        </p:spPr>
        <p:txBody>
          <a:bodyPr/>
          <a:lstStyle/>
          <a:p>
            <a:pPr marR="0" eaLnBrk="1" hangingPunct="1"/>
            <a:r>
              <a:rPr lang="en-US" dirty="0" smtClean="0">
                <a:hlinkClick r:id="rId2"/>
              </a:rPr>
              <a:t>http://www.undp.sk/socialinclusion</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5536" y="228600"/>
            <a:ext cx="8370512" cy="990600"/>
          </a:xfrm>
        </p:spPr>
        <p:txBody>
          <a:bodyPr>
            <a:normAutofit/>
          </a:bodyPr>
          <a:lstStyle/>
          <a:p>
            <a:pPr algn="ctr"/>
            <a:r>
              <a:rPr lang="en-US" sz="2800" b="1" dirty="0" smtClean="0"/>
              <a:t>The living conditions of Roma households</a:t>
            </a:r>
            <a:r>
              <a:rPr lang="sk-SK" sz="2800" b="1" dirty="0" smtClean="0"/>
              <a:t> 2010</a:t>
            </a:r>
            <a:endParaRPr lang="en-US" sz="2800" b="1" dirty="0"/>
          </a:p>
        </p:txBody>
      </p:sp>
      <p:sp>
        <p:nvSpPr>
          <p:cNvPr id="2" name="Content Placeholder 1"/>
          <p:cNvSpPr>
            <a:spLocks noGrp="1"/>
          </p:cNvSpPr>
          <p:nvPr>
            <p:ph sz="quarter" idx="1"/>
          </p:nvPr>
        </p:nvSpPr>
        <p:spPr>
          <a:xfrm>
            <a:off x="612648" y="1124744"/>
            <a:ext cx="8153400" cy="4971256"/>
          </a:xfrm>
        </p:spPr>
        <p:txBody>
          <a:bodyPr>
            <a:noAutofit/>
          </a:bodyPr>
          <a:lstStyle/>
          <a:p>
            <a:endParaRPr lang="en-US" sz="2400" dirty="0" smtClean="0"/>
          </a:p>
          <a:p>
            <a:endParaRPr lang="en-US" sz="2400" dirty="0" smtClean="0"/>
          </a:p>
          <a:p>
            <a:r>
              <a:rPr lang="en-US" sz="2000" dirty="0" smtClean="0"/>
              <a:t>The general population sample played the role of control group in this research; </a:t>
            </a:r>
          </a:p>
          <a:p>
            <a:r>
              <a:rPr lang="en-US" sz="2000" dirty="0" smtClean="0"/>
              <a:t>90 primary data collection locations – sampling units (PSU) were selected from the general population within the framework of neighboring municipalities in which there were Roma PSU; </a:t>
            </a:r>
          </a:p>
          <a:p>
            <a:r>
              <a:rPr lang="en-US" sz="2000" dirty="0" smtClean="0"/>
              <a:t>General PSU were classified as urban (population over 5,000) and rural (population under 5,000) and 45 districts were randomly selected; </a:t>
            </a:r>
          </a:p>
          <a:p>
            <a:r>
              <a:rPr lang="en-US" sz="2000" dirty="0" smtClean="0"/>
              <a:t>Interviewers randomly visited households in these districts, </a:t>
            </a:r>
          </a:p>
          <a:p>
            <a:r>
              <a:rPr lang="en-US" sz="2000" dirty="0" smtClean="0"/>
              <a:t>Although certain households identified themselves as Roma, they were left in the selection sample of the general population. </a:t>
            </a:r>
          </a:p>
          <a:p>
            <a:pPr algn="just"/>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2800" b="1" dirty="0" smtClean="0"/>
              <a:t>Final sampling framework</a:t>
            </a:r>
            <a:endParaRPr lang="en-US" sz="2800" b="1" dirty="0"/>
          </a:p>
        </p:txBody>
      </p:sp>
      <p:graphicFrame>
        <p:nvGraphicFramePr>
          <p:cNvPr id="4" name="Content Placeholder 3"/>
          <p:cNvGraphicFramePr>
            <a:graphicFrameLocks noGrp="1"/>
          </p:cNvGraphicFramePr>
          <p:nvPr>
            <p:ph sz="quarter" idx="1"/>
          </p:nvPr>
        </p:nvGraphicFramePr>
        <p:xfrm>
          <a:off x="612775" y="1600200"/>
          <a:ext cx="8153404" cy="5045120"/>
        </p:xfrm>
        <a:graphic>
          <a:graphicData uri="http://schemas.openxmlformats.org/drawingml/2006/table">
            <a:tbl>
              <a:tblPr firstRow="1" bandRow="1">
                <a:tableStyleId>{5C22544A-7EE6-4342-B048-85BDC9FD1C3A}</a:tableStyleId>
              </a:tblPr>
              <a:tblGrid>
                <a:gridCol w="2038351"/>
                <a:gridCol w="2038351"/>
                <a:gridCol w="2038351"/>
                <a:gridCol w="2038351"/>
              </a:tblGrid>
              <a:tr h="1009024">
                <a:tc>
                  <a:txBody>
                    <a:bodyPr/>
                    <a:lstStyle/>
                    <a:p>
                      <a:pPr marL="0" marR="0">
                        <a:spcBef>
                          <a:spcPts val="0"/>
                        </a:spcBef>
                        <a:spcAft>
                          <a:spcPts val="0"/>
                        </a:spcAft>
                      </a:pPr>
                      <a:r>
                        <a:rPr lang="en-US" sz="1800" dirty="0" smtClean="0">
                          <a:latin typeface="Arial"/>
                          <a:ea typeface="Times New Roman"/>
                        </a:rPr>
                        <a:t>Type of settlement</a:t>
                      </a:r>
                      <a:endParaRPr lang="en-US" sz="1800" dirty="0">
                        <a:latin typeface="Times New Roman"/>
                        <a:ea typeface="Times New Roman"/>
                      </a:endParaRPr>
                    </a:p>
                  </a:txBody>
                  <a:tcPr marL="67944" marR="67944" marT="0" marB="0"/>
                </a:tc>
                <a:tc>
                  <a:txBody>
                    <a:bodyPr/>
                    <a:lstStyle/>
                    <a:p>
                      <a:r>
                        <a:rPr kumimoji="0" lang="en-US" sz="1800" b="1" kern="1200" dirty="0" smtClean="0">
                          <a:solidFill>
                            <a:schemeClr val="lt1"/>
                          </a:solidFill>
                          <a:latin typeface="+mn-lt"/>
                          <a:ea typeface="+mn-ea"/>
                          <a:cs typeface="+mn-cs"/>
                        </a:rPr>
                        <a:t>Number of Primary sampling units</a:t>
                      </a:r>
                      <a:endParaRPr lang="en-US" dirty="0"/>
                    </a:p>
                  </a:txBody>
                  <a:tcPr marL="90592" marR="90592"/>
                </a:tc>
                <a:tc>
                  <a:txBody>
                    <a:bodyPr/>
                    <a:lstStyle/>
                    <a:p>
                      <a:r>
                        <a:rPr kumimoji="0" lang="en-US" sz="1800" b="1" kern="1200" dirty="0" smtClean="0">
                          <a:solidFill>
                            <a:schemeClr val="lt1"/>
                          </a:solidFill>
                          <a:latin typeface="+mn-lt"/>
                          <a:ea typeface="+mn-ea"/>
                          <a:cs typeface="+mn-cs"/>
                        </a:rPr>
                        <a:t>Number of</a:t>
                      </a:r>
                      <a:r>
                        <a:rPr kumimoji="0" lang="en-US" sz="1800" b="1" kern="1200" baseline="0" dirty="0" smtClean="0">
                          <a:solidFill>
                            <a:schemeClr val="lt1"/>
                          </a:solidFill>
                          <a:latin typeface="+mn-lt"/>
                          <a:ea typeface="+mn-ea"/>
                          <a:cs typeface="+mn-cs"/>
                        </a:rPr>
                        <a:t> h</a:t>
                      </a:r>
                      <a:r>
                        <a:rPr kumimoji="0" lang="en-US" sz="1800" b="1" kern="1200" dirty="0" smtClean="0">
                          <a:solidFill>
                            <a:schemeClr val="lt1"/>
                          </a:solidFill>
                          <a:latin typeface="+mn-lt"/>
                          <a:ea typeface="+mn-ea"/>
                          <a:cs typeface="+mn-cs"/>
                        </a:rPr>
                        <a:t>ouseholds </a:t>
                      </a:r>
                      <a:r>
                        <a:rPr kumimoji="0" lang="en-US" sz="1800" b="1" kern="1200" dirty="0" smtClean="0">
                          <a:solidFill>
                            <a:schemeClr val="lt1"/>
                          </a:solidFill>
                          <a:latin typeface="+mn-lt"/>
                          <a:ea typeface="+mn-ea"/>
                          <a:cs typeface="+mn-cs"/>
                        </a:rPr>
                        <a:t>per PSU</a:t>
                      </a:r>
                      <a:endParaRPr lang="en-US" dirty="0"/>
                    </a:p>
                  </a:txBody>
                  <a:tcPr marL="90592" marR="90592"/>
                </a:tc>
                <a:tc>
                  <a:txBody>
                    <a:bodyPr/>
                    <a:lstStyle/>
                    <a:p>
                      <a:r>
                        <a:rPr kumimoji="0" lang="en-US" sz="1800" b="1" kern="1200" dirty="0" smtClean="0">
                          <a:solidFill>
                            <a:schemeClr val="lt1"/>
                          </a:solidFill>
                          <a:latin typeface="+mn-lt"/>
                          <a:ea typeface="+mn-ea"/>
                          <a:cs typeface="+mn-cs"/>
                        </a:rPr>
                        <a:t>Total number of households</a:t>
                      </a:r>
                      <a:endParaRPr lang="en-US" dirty="0"/>
                    </a:p>
                  </a:txBody>
                  <a:tcPr marL="90592" marR="90592"/>
                </a:tc>
              </a:tr>
              <a:tr h="10090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sk-SK" sz="1800" kern="1200" dirty="0" err="1" smtClean="0">
                          <a:solidFill>
                            <a:schemeClr val="dk1"/>
                          </a:solidFill>
                          <a:latin typeface="+mn-lt"/>
                          <a:ea typeface="+mn-ea"/>
                          <a:cs typeface="+mn-cs"/>
                        </a:rPr>
                        <a:t>Segreg</a:t>
                      </a:r>
                      <a:r>
                        <a:rPr kumimoji="0" lang="en-US" sz="1800" kern="1200" dirty="0" err="1" smtClean="0">
                          <a:solidFill>
                            <a:schemeClr val="dk1"/>
                          </a:solidFill>
                          <a:latin typeface="+mn-lt"/>
                          <a:ea typeface="+mn-ea"/>
                          <a:cs typeface="+mn-cs"/>
                        </a:rPr>
                        <a:t>ated</a:t>
                      </a:r>
                      <a:endParaRPr kumimoji="0" lang="en-US" sz="1800" kern="1200" dirty="0" smtClean="0">
                        <a:solidFill>
                          <a:schemeClr val="dk1"/>
                        </a:solidFill>
                        <a:latin typeface="+mn-lt"/>
                        <a:ea typeface="+mn-ea"/>
                        <a:cs typeface="+mn-cs"/>
                      </a:endParaRPr>
                    </a:p>
                    <a:p>
                      <a:endParaRPr lang="en-US" dirty="0"/>
                    </a:p>
                  </a:txBody>
                  <a:tcPr marL="90592" marR="90592"/>
                </a:tc>
                <a:tc>
                  <a:txBody>
                    <a:bodyPr/>
                    <a:lstStyle/>
                    <a:p>
                      <a:r>
                        <a:rPr kumimoji="0" lang="sk-SK" sz="1800" kern="1200" dirty="0" smtClean="0">
                          <a:solidFill>
                            <a:schemeClr val="dk1"/>
                          </a:solidFill>
                          <a:latin typeface="+mn-lt"/>
                          <a:ea typeface="+mn-ea"/>
                          <a:cs typeface="+mn-cs"/>
                        </a:rPr>
                        <a:t>30</a:t>
                      </a:r>
                      <a:endParaRPr lang="en-US" dirty="0"/>
                    </a:p>
                  </a:txBody>
                  <a:tcPr marL="90592" marR="90592"/>
                </a:tc>
                <a:tc>
                  <a:txBody>
                    <a:bodyPr/>
                    <a:lstStyle/>
                    <a:p>
                      <a:r>
                        <a:rPr kumimoji="0" lang="sk-SK" sz="1800" kern="1200" dirty="0" smtClean="0">
                          <a:solidFill>
                            <a:schemeClr val="dk1"/>
                          </a:solidFill>
                          <a:latin typeface="+mn-lt"/>
                          <a:ea typeface="+mn-ea"/>
                          <a:cs typeface="+mn-cs"/>
                        </a:rPr>
                        <a:t>8</a:t>
                      </a:r>
                      <a:endParaRPr lang="en-US" dirty="0"/>
                    </a:p>
                  </a:txBody>
                  <a:tcPr marL="90592" marR="90592"/>
                </a:tc>
                <a:tc>
                  <a:txBody>
                    <a:bodyPr/>
                    <a:lstStyle/>
                    <a:p>
                      <a:r>
                        <a:rPr kumimoji="0" lang="sk-SK" sz="1800" kern="1200" dirty="0" smtClean="0">
                          <a:solidFill>
                            <a:schemeClr val="dk1"/>
                          </a:solidFill>
                          <a:latin typeface="+mn-lt"/>
                          <a:ea typeface="+mn-ea"/>
                          <a:cs typeface="+mn-cs"/>
                        </a:rPr>
                        <a:t>240</a:t>
                      </a:r>
                      <a:endParaRPr lang="en-US" dirty="0"/>
                    </a:p>
                  </a:txBody>
                  <a:tcPr marL="90592" marR="90592"/>
                </a:tc>
              </a:tr>
              <a:tr h="10090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sk-SK" sz="1800" kern="1200" dirty="0" err="1" smtClean="0">
                          <a:solidFill>
                            <a:schemeClr val="dk1"/>
                          </a:solidFill>
                          <a:latin typeface="+mn-lt"/>
                          <a:ea typeface="+mn-ea"/>
                          <a:cs typeface="+mn-cs"/>
                        </a:rPr>
                        <a:t>Separ</a:t>
                      </a:r>
                      <a:r>
                        <a:rPr kumimoji="0" lang="en-US" sz="1800" kern="1200" dirty="0" err="1" smtClean="0">
                          <a:solidFill>
                            <a:schemeClr val="dk1"/>
                          </a:solidFill>
                          <a:latin typeface="+mn-lt"/>
                          <a:ea typeface="+mn-ea"/>
                          <a:cs typeface="+mn-cs"/>
                        </a:rPr>
                        <a:t>ated</a:t>
                      </a:r>
                      <a:endParaRPr kumimoji="0" lang="en-US" sz="1800" kern="1200" dirty="0" smtClean="0">
                        <a:solidFill>
                          <a:schemeClr val="dk1"/>
                        </a:solidFill>
                        <a:latin typeface="+mn-lt"/>
                        <a:ea typeface="+mn-ea"/>
                        <a:cs typeface="+mn-cs"/>
                      </a:endParaRPr>
                    </a:p>
                    <a:p>
                      <a:endParaRPr lang="en-US" dirty="0"/>
                    </a:p>
                  </a:txBody>
                  <a:tcPr marL="90592" marR="90592"/>
                </a:tc>
                <a:tc>
                  <a:txBody>
                    <a:bodyPr/>
                    <a:lstStyle/>
                    <a:p>
                      <a:r>
                        <a:rPr kumimoji="0" lang="sk-SK" sz="1800" kern="1200" dirty="0" smtClean="0">
                          <a:solidFill>
                            <a:schemeClr val="dk1"/>
                          </a:solidFill>
                          <a:latin typeface="+mn-lt"/>
                          <a:ea typeface="+mn-ea"/>
                          <a:cs typeface="+mn-cs"/>
                        </a:rPr>
                        <a:t>30</a:t>
                      </a:r>
                      <a:endParaRPr lang="en-US" dirty="0"/>
                    </a:p>
                  </a:txBody>
                  <a:tcPr marL="90592" marR="90592"/>
                </a:tc>
                <a:tc>
                  <a:txBody>
                    <a:bodyPr/>
                    <a:lstStyle/>
                    <a:p>
                      <a:r>
                        <a:rPr kumimoji="0" lang="sk-SK" sz="1800" kern="1200" dirty="0" smtClean="0">
                          <a:solidFill>
                            <a:schemeClr val="dk1"/>
                          </a:solidFill>
                          <a:latin typeface="+mn-lt"/>
                          <a:ea typeface="+mn-ea"/>
                          <a:cs typeface="+mn-cs"/>
                        </a:rPr>
                        <a:t>8</a:t>
                      </a:r>
                      <a:endParaRPr lang="en-US" dirty="0"/>
                    </a:p>
                  </a:txBody>
                  <a:tcPr marL="90592" marR="90592"/>
                </a:tc>
                <a:tc>
                  <a:txBody>
                    <a:bodyPr/>
                    <a:lstStyle/>
                    <a:p>
                      <a:r>
                        <a:rPr kumimoji="0" lang="sk-SK" sz="1800" kern="1200" dirty="0" smtClean="0">
                          <a:solidFill>
                            <a:schemeClr val="dk1"/>
                          </a:solidFill>
                          <a:latin typeface="+mn-lt"/>
                          <a:ea typeface="+mn-ea"/>
                          <a:cs typeface="+mn-cs"/>
                        </a:rPr>
                        <a:t>240</a:t>
                      </a:r>
                      <a:endParaRPr lang="en-US" dirty="0"/>
                    </a:p>
                  </a:txBody>
                  <a:tcPr marL="90592" marR="90592"/>
                </a:tc>
              </a:tr>
              <a:tr h="10090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solidFill>
                            <a:schemeClr val="dk1"/>
                          </a:solidFill>
                          <a:latin typeface="+mn-lt"/>
                          <a:ea typeface="+mn-ea"/>
                          <a:cs typeface="+mn-cs"/>
                        </a:rPr>
                        <a:t>Mixed/Diffused</a:t>
                      </a:r>
                    </a:p>
                    <a:p>
                      <a:endParaRPr lang="en-US" dirty="0"/>
                    </a:p>
                  </a:txBody>
                  <a:tcPr marL="90592" marR="90592"/>
                </a:tc>
                <a:tc>
                  <a:txBody>
                    <a:bodyPr/>
                    <a:lstStyle/>
                    <a:p>
                      <a:r>
                        <a:rPr kumimoji="0" lang="sk-SK" sz="1800" kern="1200" dirty="0" smtClean="0">
                          <a:solidFill>
                            <a:schemeClr val="dk1"/>
                          </a:solidFill>
                          <a:latin typeface="+mn-lt"/>
                          <a:ea typeface="+mn-ea"/>
                          <a:cs typeface="+mn-cs"/>
                        </a:rPr>
                        <a:t>30</a:t>
                      </a:r>
                      <a:endParaRPr lang="en-US" dirty="0"/>
                    </a:p>
                  </a:txBody>
                  <a:tcPr marL="90592" marR="90592"/>
                </a:tc>
                <a:tc>
                  <a:txBody>
                    <a:bodyPr/>
                    <a:lstStyle/>
                    <a:p>
                      <a:r>
                        <a:rPr kumimoji="0" lang="sk-SK" sz="1800" kern="1200" dirty="0" smtClean="0">
                          <a:solidFill>
                            <a:schemeClr val="dk1"/>
                          </a:solidFill>
                          <a:latin typeface="+mn-lt"/>
                          <a:ea typeface="+mn-ea"/>
                          <a:cs typeface="+mn-cs"/>
                        </a:rPr>
                        <a:t>8</a:t>
                      </a:r>
                      <a:endParaRPr lang="en-US" dirty="0"/>
                    </a:p>
                  </a:txBody>
                  <a:tcPr marL="90592" marR="90592"/>
                </a:tc>
                <a:tc>
                  <a:txBody>
                    <a:bodyPr/>
                    <a:lstStyle/>
                    <a:p>
                      <a:r>
                        <a:rPr kumimoji="0" lang="sk-SK" sz="1800" kern="1200" dirty="0" smtClean="0">
                          <a:solidFill>
                            <a:schemeClr val="dk1"/>
                          </a:solidFill>
                          <a:latin typeface="+mn-lt"/>
                          <a:ea typeface="+mn-ea"/>
                          <a:cs typeface="+mn-cs"/>
                        </a:rPr>
                        <a:t>240</a:t>
                      </a:r>
                      <a:endParaRPr lang="en-US" dirty="0"/>
                    </a:p>
                  </a:txBody>
                  <a:tcPr marL="90592" marR="90592"/>
                </a:tc>
              </a:tr>
              <a:tr h="1009024">
                <a:tc>
                  <a:txBody>
                    <a:bodyPr/>
                    <a:lstStyle/>
                    <a:p>
                      <a:r>
                        <a:rPr lang="en-US" dirty="0" smtClean="0"/>
                        <a:t>Geographically</a:t>
                      </a:r>
                      <a:r>
                        <a:rPr lang="en-US" baseline="0" dirty="0" smtClean="0"/>
                        <a:t> </a:t>
                      </a:r>
                      <a:r>
                        <a:rPr lang="en-US" baseline="0" dirty="0" smtClean="0"/>
                        <a:t>closed majority</a:t>
                      </a:r>
                      <a:endParaRPr lang="en-US" dirty="0"/>
                    </a:p>
                  </a:txBody>
                  <a:tcPr marL="90592" marR="90592"/>
                </a:tc>
                <a:tc>
                  <a:txBody>
                    <a:bodyPr/>
                    <a:lstStyle/>
                    <a:p>
                      <a:r>
                        <a:rPr lang="sk-SK" dirty="0" smtClean="0"/>
                        <a:t>45</a:t>
                      </a:r>
                      <a:endParaRPr lang="en-US" dirty="0"/>
                    </a:p>
                  </a:txBody>
                  <a:tcPr marL="90592" marR="90592"/>
                </a:tc>
                <a:tc>
                  <a:txBody>
                    <a:bodyPr/>
                    <a:lstStyle/>
                    <a:p>
                      <a:r>
                        <a:rPr lang="sk-SK" dirty="0" smtClean="0"/>
                        <a:t>8</a:t>
                      </a:r>
                      <a:endParaRPr lang="en-US" dirty="0"/>
                    </a:p>
                  </a:txBody>
                  <a:tcPr marL="90592" marR="90592"/>
                </a:tc>
                <a:tc>
                  <a:txBody>
                    <a:bodyPr/>
                    <a:lstStyle/>
                    <a:p>
                      <a:r>
                        <a:rPr lang="sk-SK" dirty="0" smtClean="0"/>
                        <a:t>360</a:t>
                      </a:r>
                      <a:endParaRPr lang="en-US" dirty="0"/>
                    </a:p>
                  </a:txBody>
                  <a:tcPr marL="90592" marR="90592"/>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2800" b="1" dirty="0" smtClean="0"/>
              <a:t>Field methodology</a:t>
            </a:r>
            <a:endParaRPr lang="en-US" sz="2800" b="1" dirty="0"/>
          </a:p>
        </p:txBody>
      </p:sp>
      <p:sp>
        <p:nvSpPr>
          <p:cNvPr id="2" name="Content Placeholder 1"/>
          <p:cNvSpPr>
            <a:spLocks noGrp="1"/>
          </p:cNvSpPr>
          <p:nvPr>
            <p:ph sz="quarter" idx="1"/>
          </p:nvPr>
        </p:nvSpPr>
        <p:spPr/>
        <p:txBody>
          <a:bodyPr>
            <a:noAutofit/>
          </a:bodyPr>
          <a:lstStyle/>
          <a:p>
            <a:pPr>
              <a:buNone/>
            </a:pPr>
            <a:endParaRPr lang="en-US" sz="2800" dirty="0" smtClean="0"/>
          </a:p>
          <a:p>
            <a:r>
              <a:rPr lang="en-US" sz="2800" dirty="0" smtClean="0"/>
              <a:t>Through </a:t>
            </a:r>
            <a:r>
              <a:rPr lang="en-US" sz="2800" i="1" dirty="0" smtClean="0"/>
              <a:t>face-to-face interviews of researchers and respondents based on structured questionnaire; </a:t>
            </a:r>
          </a:p>
          <a:p>
            <a:r>
              <a:rPr lang="en-US" sz="2800" dirty="0" smtClean="0"/>
              <a:t>A household run by an individual or a group of people who live together in the sense that they have a common organization of management formed the analysis unit; </a:t>
            </a:r>
          </a:p>
          <a:p>
            <a:r>
              <a:rPr lang="en-US" sz="2800" dirty="0" smtClean="0"/>
              <a:t>Information on households was provided by the head of the household – he/she also provided information regarding small children.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2800" b="1" dirty="0" smtClean="0"/>
              <a:t>Questionnaire</a:t>
            </a:r>
            <a:endParaRPr lang="en-US" sz="2800" b="1" dirty="0"/>
          </a:p>
        </p:txBody>
      </p:sp>
      <p:sp>
        <p:nvSpPr>
          <p:cNvPr id="2" name="Content Placeholder 1"/>
          <p:cNvSpPr>
            <a:spLocks noGrp="1"/>
          </p:cNvSpPr>
          <p:nvPr>
            <p:ph sz="quarter" idx="1"/>
          </p:nvPr>
        </p:nvSpPr>
        <p:spPr>
          <a:xfrm>
            <a:off x="612648" y="692696"/>
            <a:ext cx="8153400" cy="5184576"/>
          </a:xfrm>
        </p:spPr>
        <p:txBody>
          <a:bodyPr>
            <a:noAutofit/>
          </a:bodyPr>
          <a:lstStyle/>
          <a:p>
            <a:pPr>
              <a:buNone/>
            </a:pPr>
            <a:endParaRPr lang="en-US" sz="2800" i="1" dirty="0" smtClean="0"/>
          </a:p>
          <a:p>
            <a:r>
              <a:rPr lang="en-US" sz="2400" dirty="0" smtClean="0"/>
              <a:t>Questionnaire contained 8 modules. </a:t>
            </a:r>
          </a:p>
          <a:p>
            <a:r>
              <a:rPr lang="en-US" sz="2400" dirty="0" smtClean="0"/>
              <a:t>Module 1: Housing, types and quality of homes, infrastructure </a:t>
            </a:r>
          </a:p>
          <a:p>
            <a:r>
              <a:rPr lang="en-US" sz="2400" dirty="0" smtClean="0"/>
              <a:t>Module 2: Household, Language </a:t>
            </a:r>
          </a:p>
          <a:p>
            <a:r>
              <a:rPr lang="en-US" sz="2400" dirty="0" smtClean="0"/>
              <a:t>Module 3: Moving </a:t>
            </a:r>
          </a:p>
          <a:p>
            <a:r>
              <a:rPr lang="en-US" sz="2400" dirty="0" smtClean="0"/>
              <a:t>Module 4: Education </a:t>
            </a:r>
          </a:p>
          <a:p>
            <a:r>
              <a:rPr lang="en-US" sz="2400" dirty="0" smtClean="0"/>
              <a:t>Module 5: Health </a:t>
            </a:r>
          </a:p>
          <a:p>
            <a:r>
              <a:rPr lang="en-US" sz="2400" dirty="0" smtClean="0"/>
              <a:t>Module 6: Economic Activity </a:t>
            </a:r>
          </a:p>
          <a:p>
            <a:r>
              <a:rPr lang="en-US" sz="2400" dirty="0" smtClean="0"/>
              <a:t>Module 7: Living Standards – income, financial difficulties, deprivation in consumption </a:t>
            </a:r>
          </a:p>
          <a:p>
            <a:r>
              <a:rPr lang="en-US" sz="2400" dirty="0" smtClean="0"/>
              <a:t>Module 8: Subjective evaluation of the situation </a:t>
            </a:r>
          </a:p>
          <a:p>
            <a:pPr algn="just"/>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2800" b="1" dirty="0" smtClean="0"/>
              <a:t>Economic activity</a:t>
            </a:r>
            <a:endParaRPr lang="en-US" sz="2800" b="1" dirty="0"/>
          </a:p>
        </p:txBody>
      </p:sp>
      <p:sp>
        <p:nvSpPr>
          <p:cNvPr id="2" name="Content Placeholder 1"/>
          <p:cNvSpPr>
            <a:spLocks noGrp="1"/>
          </p:cNvSpPr>
          <p:nvPr>
            <p:ph sz="quarter" idx="1"/>
          </p:nvPr>
        </p:nvSpPr>
        <p:spPr/>
        <p:txBody>
          <a:bodyPr>
            <a:noAutofit/>
          </a:bodyPr>
          <a:lstStyle/>
          <a:p>
            <a:pPr>
              <a:buNone/>
            </a:pPr>
            <a:endParaRPr lang="en-US" sz="2800" dirty="0" smtClean="0"/>
          </a:p>
          <a:p>
            <a:r>
              <a:rPr lang="en-US" sz="2400" dirty="0" smtClean="0"/>
              <a:t>Several dimensions and indicators of economic activities were monitored within the framework of research; </a:t>
            </a:r>
          </a:p>
          <a:p>
            <a:r>
              <a:rPr lang="en-US" sz="2400" dirty="0" smtClean="0"/>
              <a:t>Several captured the current situation at the time of the research, others monitored the entire working history of the respondents; </a:t>
            </a:r>
          </a:p>
          <a:p>
            <a:r>
              <a:rPr lang="en-US" sz="2400" dirty="0" smtClean="0"/>
              <a:t>Mutual relations between the individual rates of employment and unemployment were also monitored; </a:t>
            </a:r>
          </a:p>
          <a:p>
            <a:r>
              <a:rPr lang="en-US" sz="2400" dirty="0" smtClean="0"/>
              <a:t>Possible causes of the existing unfavorable situation and the consequences in terms of the social and economic situation of households were also monitored. </a:t>
            </a:r>
          </a:p>
          <a:p>
            <a:pPr algn="just"/>
            <a:endParaRPr lang="sk-SK" sz="2800" dirty="0" smtClean="0"/>
          </a:p>
          <a:p>
            <a:pPr algn="just"/>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228600"/>
            <a:ext cx="8442520" cy="1112168"/>
          </a:xfrm>
        </p:spPr>
        <p:txBody>
          <a:bodyPr>
            <a:noAutofit/>
          </a:bodyPr>
          <a:lstStyle/>
          <a:p>
            <a:r>
              <a:rPr lang="en-US" sz="2800" dirty="0" smtClean="0"/>
              <a:t/>
            </a:r>
            <a:br>
              <a:rPr lang="en-US" sz="2800" dirty="0" smtClean="0"/>
            </a:br>
            <a:r>
              <a:rPr lang="en-US" sz="2800" b="1" dirty="0" smtClean="0"/>
              <a:t>Composition of 15+ Roma Population according to the Declared Economic Status (in </a:t>
            </a:r>
            <a:r>
              <a:rPr lang="en-US" sz="2800" dirty="0" smtClean="0"/>
              <a:t/>
            </a:r>
            <a:br>
              <a:rPr lang="en-US" sz="2800" dirty="0" smtClean="0"/>
            </a:br>
            <a:endParaRPr lang="en-US" sz="2800" dirty="0"/>
          </a:p>
        </p:txBody>
      </p:sp>
      <p:graphicFrame>
        <p:nvGraphicFramePr>
          <p:cNvPr id="6" name="Graf 3"/>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800" dirty="0" smtClean="0"/>
              <a:t/>
            </a:r>
            <a:br>
              <a:rPr lang="en-US" sz="2800" dirty="0" smtClean="0"/>
            </a:br>
            <a:r>
              <a:rPr lang="en-US" sz="2800" b="1" dirty="0" smtClean="0"/>
              <a:t>15+ Roma Population according to the Declared Economic Status– Comparison with 2005 (in %) </a:t>
            </a:r>
            <a:r>
              <a:rPr lang="en-US" sz="2800" dirty="0" smtClean="0"/>
              <a:t/>
            </a:r>
            <a:br>
              <a:rPr lang="en-US" sz="2800" dirty="0" smtClean="0"/>
            </a:br>
            <a:endParaRPr lang="en-US" sz="2800" dirty="0"/>
          </a:p>
        </p:txBody>
      </p:sp>
      <p:graphicFrame>
        <p:nvGraphicFramePr>
          <p:cNvPr id="4" name="Graf 26"/>
          <p:cNvGraphicFramePr>
            <a:graphicFrameLocks noGrp="1"/>
          </p:cNvGraphicFramePr>
          <p:nvPr>
            <p:ph sz="quarter" idx="1"/>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1523</TotalTime>
  <Words>1042</Words>
  <Application>Microsoft Office PowerPoint</Application>
  <PresentationFormat>On-screen Show (4:3)</PresentationFormat>
  <Paragraphs>236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Median</vt:lpstr>
      <vt:lpstr> the Living conditions of roma households in slovakia 2010 Selected results </vt:lpstr>
      <vt:lpstr>The living conditions of Roma households 2010</vt:lpstr>
      <vt:lpstr>The living conditions of Roma households 2010</vt:lpstr>
      <vt:lpstr>Final sampling framework</vt:lpstr>
      <vt:lpstr>Field methodology</vt:lpstr>
      <vt:lpstr>Questionnaire</vt:lpstr>
      <vt:lpstr>Economic activity</vt:lpstr>
      <vt:lpstr> Composition of 15+ Roma Population according to the Declared Economic Status (in  </vt:lpstr>
      <vt:lpstr> 15+ Roma Population according to the Declared Economic Status– Comparison with 2005 (in %)  </vt:lpstr>
      <vt:lpstr> Comparison of Employment according to LFS Methodology for Individual Groups (in %)  </vt:lpstr>
      <vt:lpstr> Comparison of Unemployment according to LSF Methodology for Individual Groups (in %) </vt:lpstr>
      <vt:lpstr> 15-64 Employment Rate (LFS) according to Level of Education (in %)  </vt:lpstr>
      <vt:lpstr> 15-64 Unemployment Rate (LFS) according to Level of Education (in %)  </vt:lpstr>
      <vt:lpstr> Roma population according to work in activation programme and type of housing (in %) </vt:lpstr>
      <vt:lpstr> Roma Population according to Work in Activation Programme (in %)  </vt:lpstr>
      <vt:lpstr>Conclusion I.</vt:lpstr>
      <vt:lpstr>Conclusion II.</vt:lpstr>
      <vt:lpstr>Conclusion III.</vt:lpstr>
      <vt:lpstr>Conclusion IV.</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Aplikácia multidimenzionálneho merania chudoby na sociálne vylúcenie v regióne strednej Európy, Balkánu a Strednej Ázie</dc:title>
  <dc:creator>mihail.peleah</dc:creator>
  <cp:lastModifiedBy>daniel.skobla</cp:lastModifiedBy>
  <cp:revision>154</cp:revision>
  <dcterms:created xsi:type="dcterms:W3CDTF">2011-10-20T17:00:14Z</dcterms:created>
  <dcterms:modified xsi:type="dcterms:W3CDTF">2012-05-02T14:03:53Z</dcterms:modified>
</cp:coreProperties>
</file>