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21" r:id="rId2"/>
  </p:sldMasterIdLst>
  <p:notesMasterIdLst>
    <p:notesMasterId r:id="rId34"/>
  </p:notesMasterIdLst>
  <p:handoutMasterIdLst>
    <p:handoutMasterId r:id="rId35"/>
  </p:handoutMasterIdLst>
  <p:sldIdLst>
    <p:sldId id="306" r:id="rId3"/>
    <p:sldId id="321" r:id="rId4"/>
    <p:sldId id="325" r:id="rId5"/>
    <p:sldId id="310" r:id="rId6"/>
    <p:sldId id="326" r:id="rId7"/>
    <p:sldId id="258" r:id="rId8"/>
    <p:sldId id="260" r:id="rId9"/>
    <p:sldId id="259" r:id="rId10"/>
    <p:sldId id="262" r:id="rId11"/>
    <p:sldId id="316" r:id="rId12"/>
    <p:sldId id="312" r:id="rId13"/>
    <p:sldId id="323" r:id="rId14"/>
    <p:sldId id="264" r:id="rId15"/>
    <p:sldId id="322" r:id="rId16"/>
    <p:sldId id="324" r:id="rId17"/>
    <p:sldId id="327" r:id="rId18"/>
    <p:sldId id="318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69696"/>
    <a:srgbClr val="82244E"/>
    <a:srgbClr val="A50021"/>
    <a:srgbClr val="FF3300"/>
    <a:srgbClr val="FF9900"/>
    <a:srgbClr val="6600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4D8D4-CCA1-410E-B244-BF159C705E67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A5474DAD-43CF-45B7-9CA4-8ED5B7540423}">
      <dgm:prSet phldrT="[Texto]"/>
      <dgm:spPr/>
      <dgm:t>
        <a:bodyPr/>
        <a:lstStyle/>
        <a:p>
          <a:r>
            <a:rPr lang="es-ES" b="1" dirty="0" smtClean="0"/>
            <a:t>INDIVIDUAL LEVEL</a:t>
          </a:r>
          <a:endParaRPr lang="es-ES" b="1" dirty="0"/>
        </a:p>
      </dgm:t>
    </dgm:pt>
    <dgm:pt modelId="{A75B7FE4-0744-4F8C-9ADD-05CC93234606}" type="parTrans" cxnId="{06CF1852-CF85-4746-89F8-191EACEA6391}">
      <dgm:prSet/>
      <dgm:spPr/>
      <dgm:t>
        <a:bodyPr/>
        <a:lstStyle/>
        <a:p>
          <a:endParaRPr lang="es-ES"/>
        </a:p>
      </dgm:t>
    </dgm:pt>
    <dgm:pt modelId="{26226333-BD89-416D-801B-8C779B5822FD}" type="sibTrans" cxnId="{06CF1852-CF85-4746-89F8-191EACEA6391}">
      <dgm:prSet/>
      <dgm:spPr/>
      <dgm:t>
        <a:bodyPr/>
        <a:lstStyle/>
        <a:p>
          <a:endParaRPr lang="es-ES"/>
        </a:p>
      </dgm:t>
    </dgm:pt>
    <dgm:pt modelId="{F86618BE-040E-4EBF-8ACA-AECF5A477A61}">
      <dgm:prSet phldrT="[Texto]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s-ES" b="1" dirty="0" smtClean="0"/>
            <a:t>GROUP        LEVEL</a:t>
          </a:r>
          <a:endParaRPr lang="es-ES" b="1" dirty="0"/>
        </a:p>
      </dgm:t>
    </dgm:pt>
    <dgm:pt modelId="{06823318-9C22-4570-91F2-9786E561A5D1}" type="parTrans" cxnId="{4DA9AA7E-24C5-42BE-976B-DB9E2C91E2CC}">
      <dgm:prSet/>
      <dgm:spPr/>
      <dgm:t>
        <a:bodyPr/>
        <a:lstStyle/>
        <a:p>
          <a:endParaRPr lang="es-ES"/>
        </a:p>
      </dgm:t>
    </dgm:pt>
    <dgm:pt modelId="{00E4F95A-B420-49DD-AA17-D9F0ED8063E6}" type="sibTrans" cxnId="{4DA9AA7E-24C5-42BE-976B-DB9E2C91E2CC}">
      <dgm:prSet/>
      <dgm:spPr/>
      <dgm:t>
        <a:bodyPr/>
        <a:lstStyle/>
        <a:p>
          <a:endParaRPr lang="es-ES"/>
        </a:p>
      </dgm:t>
    </dgm:pt>
    <dgm:pt modelId="{613271D9-B80D-468E-ABFD-149692640546}">
      <dgm:prSet phldrT="[Texto]"/>
      <dgm:spPr/>
      <dgm:t>
        <a:bodyPr/>
        <a:lstStyle/>
        <a:p>
          <a:r>
            <a:rPr lang="es-ES" b="1" dirty="0" smtClean="0"/>
            <a:t>SOCIAL-COMMUNITY LEVEL</a:t>
          </a:r>
          <a:endParaRPr lang="es-ES" b="1" dirty="0"/>
        </a:p>
      </dgm:t>
    </dgm:pt>
    <dgm:pt modelId="{B9D55E23-29B7-4E97-9285-1380F924018E}" type="parTrans" cxnId="{ACD7776C-5A10-4D75-B49B-41488A26A4AD}">
      <dgm:prSet/>
      <dgm:spPr/>
      <dgm:t>
        <a:bodyPr/>
        <a:lstStyle/>
        <a:p>
          <a:endParaRPr lang="es-ES"/>
        </a:p>
      </dgm:t>
    </dgm:pt>
    <dgm:pt modelId="{022E4C3D-CD46-41CA-95E6-617BEBC477D0}" type="sibTrans" cxnId="{ACD7776C-5A10-4D75-B49B-41488A26A4AD}">
      <dgm:prSet/>
      <dgm:spPr/>
      <dgm:t>
        <a:bodyPr/>
        <a:lstStyle/>
        <a:p>
          <a:endParaRPr lang="es-ES"/>
        </a:p>
      </dgm:t>
    </dgm:pt>
    <dgm:pt modelId="{5255636D-3614-4CC2-97E2-D97E7020032A}" type="pres">
      <dgm:prSet presAssocID="{0BB4D8D4-CCA1-410E-B244-BF159C705E67}" presName="Name0" presStyleCnt="0">
        <dgm:presLayoutVars>
          <dgm:dir/>
          <dgm:resizeHandles val="exact"/>
        </dgm:presLayoutVars>
      </dgm:prSet>
      <dgm:spPr/>
    </dgm:pt>
    <dgm:pt modelId="{F1141715-4B7C-47E9-A94B-5E4198D08E5F}" type="pres">
      <dgm:prSet presAssocID="{A5474DAD-43CF-45B7-9CA4-8ED5B75404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AA359-DCE4-4869-BA61-7BEB12D66F72}" type="pres">
      <dgm:prSet presAssocID="{26226333-BD89-416D-801B-8C779B5822F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99FED66-A6F6-4447-A694-4866BAACC9D1}" type="pres">
      <dgm:prSet presAssocID="{26226333-BD89-416D-801B-8C779B5822F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D82B0B9-B058-460C-A735-491FD709F9B4}" type="pres">
      <dgm:prSet presAssocID="{F86618BE-040E-4EBF-8ACA-AECF5A477A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915691-B3C1-4BAF-9841-59A53987A0A5}" type="pres">
      <dgm:prSet presAssocID="{00E4F95A-B420-49DD-AA17-D9F0ED8063E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956B848-EF55-437B-8856-5620203036B9}" type="pres">
      <dgm:prSet presAssocID="{00E4F95A-B420-49DD-AA17-D9F0ED8063E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6A1ACF2-79EB-48BD-8750-5B4B743FEE83}" type="pres">
      <dgm:prSet presAssocID="{613271D9-B80D-468E-ABFD-1496926405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E625C3-B66C-48AF-B8C2-46E7A5494343}" type="presOf" srcId="{26226333-BD89-416D-801B-8C779B5822FD}" destId="{650AA359-DCE4-4869-BA61-7BEB12D66F72}" srcOrd="0" destOrd="0" presId="urn:microsoft.com/office/officeart/2005/8/layout/process1"/>
    <dgm:cxn modelId="{1339F24B-CC7A-4E1D-A2D4-133E1366DE34}" type="presOf" srcId="{00E4F95A-B420-49DD-AA17-D9F0ED8063E6}" destId="{5956B848-EF55-437B-8856-5620203036B9}" srcOrd="1" destOrd="0" presId="urn:microsoft.com/office/officeart/2005/8/layout/process1"/>
    <dgm:cxn modelId="{76A30A1C-0AC9-428E-9F8C-877081B0E2DE}" type="presOf" srcId="{A5474DAD-43CF-45B7-9CA4-8ED5B7540423}" destId="{F1141715-4B7C-47E9-A94B-5E4198D08E5F}" srcOrd="0" destOrd="0" presId="urn:microsoft.com/office/officeart/2005/8/layout/process1"/>
    <dgm:cxn modelId="{BE092F85-A3B6-4BDE-95FA-4E8BCCCAED6D}" type="presOf" srcId="{26226333-BD89-416D-801B-8C779B5822FD}" destId="{399FED66-A6F6-4447-A694-4866BAACC9D1}" srcOrd="1" destOrd="0" presId="urn:microsoft.com/office/officeart/2005/8/layout/process1"/>
    <dgm:cxn modelId="{4DA9AA7E-24C5-42BE-976B-DB9E2C91E2CC}" srcId="{0BB4D8D4-CCA1-410E-B244-BF159C705E67}" destId="{F86618BE-040E-4EBF-8ACA-AECF5A477A61}" srcOrd="1" destOrd="0" parTransId="{06823318-9C22-4570-91F2-9786E561A5D1}" sibTransId="{00E4F95A-B420-49DD-AA17-D9F0ED8063E6}"/>
    <dgm:cxn modelId="{58F0E42E-3553-4D3E-8503-0E362A1C0374}" type="presOf" srcId="{F86618BE-040E-4EBF-8ACA-AECF5A477A61}" destId="{FD82B0B9-B058-460C-A735-491FD709F9B4}" srcOrd="0" destOrd="0" presId="urn:microsoft.com/office/officeart/2005/8/layout/process1"/>
    <dgm:cxn modelId="{72784246-16F8-46E3-962A-608C35394498}" type="presOf" srcId="{613271D9-B80D-468E-ABFD-149692640546}" destId="{36A1ACF2-79EB-48BD-8750-5B4B743FEE83}" srcOrd="0" destOrd="0" presId="urn:microsoft.com/office/officeart/2005/8/layout/process1"/>
    <dgm:cxn modelId="{3378D21C-6421-46F8-9C38-87CB7308E938}" type="presOf" srcId="{00E4F95A-B420-49DD-AA17-D9F0ED8063E6}" destId="{97915691-B3C1-4BAF-9841-59A53987A0A5}" srcOrd="0" destOrd="0" presId="urn:microsoft.com/office/officeart/2005/8/layout/process1"/>
    <dgm:cxn modelId="{D5600213-056D-4C5C-AE1C-0FAB8A2CC15B}" type="presOf" srcId="{0BB4D8D4-CCA1-410E-B244-BF159C705E67}" destId="{5255636D-3614-4CC2-97E2-D97E7020032A}" srcOrd="0" destOrd="0" presId="urn:microsoft.com/office/officeart/2005/8/layout/process1"/>
    <dgm:cxn modelId="{06CF1852-CF85-4746-89F8-191EACEA6391}" srcId="{0BB4D8D4-CCA1-410E-B244-BF159C705E67}" destId="{A5474DAD-43CF-45B7-9CA4-8ED5B7540423}" srcOrd="0" destOrd="0" parTransId="{A75B7FE4-0744-4F8C-9ADD-05CC93234606}" sibTransId="{26226333-BD89-416D-801B-8C779B5822FD}"/>
    <dgm:cxn modelId="{ACD7776C-5A10-4D75-B49B-41488A26A4AD}" srcId="{0BB4D8D4-CCA1-410E-B244-BF159C705E67}" destId="{613271D9-B80D-468E-ABFD-149692640546}" srcOrd="2" destOrd="0" parTransId="{B9D55E23-29B7-4E97-9285-1380F924018E}" sibTransId="{022E4C3D-CD46-41CA-95E6-617BEBC477D0}"/>
    <dgm:cxn modelId="{976AE9D2-E72C-4DAD-95E3-EEE6C47A4888}" type="presParOf" srcId="{5255636D-3614-4CC2-97E2-D97E7020032A}" destId="{F1141715-4B7C-47E9-A94B-5E4198D08E5F}" srcOrd="0" destOrd="0" presId="urn:microsoft.com/office/officeart/2005/8/layout/process1"/>
    <dgm:cxn modelId="{C36CAF6F-6F00-400A-B1A6-0E214B118D7C}" type="presParOf" srcId="{5255636D-3614-4CC2-97E2-D97E7020032A}" destId="{650AA359-DCE4-4869-BA61-7BEB12D66F72}" srcOrd="1" destOrd="0" presId="urn:microsoft.com/office/officeart/2005/8/layout/process1"/>
    <dgm:cxn modelId="{4F14149F-FBC9-4E30-8A38-14DD5821F491}" type="presParOf" srcId="{650AA359-DCE4-4869-BA61-7BEB12D66F72}" destId="{399FED66-A6F6-4447-A694-4866BAACC9D1}" srcOrd="0" destOrd="0" presId="urn:microsoft.com/office/officeart/2005/8/layout/process1"/>
    <dgm:cxn modelId="{1E8AA737-334D-442B-9438-A621F6022747}" type="presParOf" srcId="{5255636D-3614-4CC2-97E2-D97E7020032A}" destId="{FD82B0B9-B058-460C-A735-491FD709F9B4}" srcOrd="2" destOrd="0" presId="urn:microsoft.com/office/officeart/2005/8/layout/process1"/>
    <dgm:cxn modelId="{D035CEE7-7927-48A2-ADEC-2FF66D1C1AFF}" type="presParOf" srcId="{5255636D-3614-4CC2-97E2-D97E7020032A}" destId="{97915691-B3C1-4BAF-9841-59A53987A0A5}" srcOrd="3" destOrd="0" presId="urn:microsoft.com/office/officeart/2005/8/layout/process1"/>
    <dgm:cxn modelId="{E8A9CBFD-9C47-441D-8C0D-F22D72788CE1}" type="presParOf" srcId="{97915691-B3C1-4BAF-9841-59A53987A0A5}" destId="{5956B848-EF55-437B-8856-5620203036B9}" srcOrd="0" destOrd="0" presId="urn:microsoft.com/office/officeart/2005/8/layout/process1"/>
    <dgm:cxn modelId="{EE929E4B-188C-47A6-89DE-54E2EB76FE15}" type="presParOf" srcId="{5255636D-3614-4CC2-97E2-D97E7020032A}" destId="{36A1ACF2-79EB-48BD-8750-5B4B743FEE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05269-7E56-491F-8869-650C6C209512}" type="doc">
      <dgm:prSet loTypeId="urn:microsoft.com/office/officeart/2005/8/layout/cycle6" loCatId="cycle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8A558941-DEBD-4606-A9D9-585E7D578669}">
      <dgm:prSet phldrT="[Texto]" custT="1"/>
      <dgm:spPr>
        <a:solidFill>
          <a:srgbClr val="82244E"/>
        </a:solidFill>
      </dgm:spPr>
      <dgm:t>
        <a:bodyPr/>
        <a:lstStyle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Individualized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educational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counselling</a:t>
          </a:r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dirty="0" smtClean="0">
              <a:solidFill>
                <a:srgbClr val="FFFF00"/>
              </a:solidFill>
            </a:rPr>
            <a:t>- </a:t>
          </a:r>
          <a:r>
            <a:rPr lang="es-ES" sz="2400" b="1" dirty="0" err="1" smtClean="0">
              <a:solidFill>
                <a:srgbClr val="FFFF00"/>
              </a:solidFill>
            </a:rPr>
            <a:t>Students</a:t>
          </a:r>
          <a:r>
            <a:rPr lang="es-ES" sz="2400" b="1" dirty="0" smtClean="0">
              <a:solidFill>
                <a:srgbClr val="FFFF00"/>
              </a:solidFill>
            </a:rPr>
            <a:t> and </a:t>
          </a:r>
          <a:r>
            <a:rPr lang="es-ES" sz="2400" b="1" dirty="0" err="1" smtClean="0">
              <a:solidFill>
                <a:srgbClr val="FFFF00"/>
              </a:solidFill>
            </a:rPr>
            <a:t>their</a:t>
          </a:r>
          <a:r>
            <a:rPr lang="es-ES" sz="2400" b="1" dirty="0" smtClean="0">
              <a:solidFill>
                <a:srgbClr val="FFFF00"/>
              </a:solidFill>
            </a:rPr>
            <a:t> </a:t>
          </a:r>
          <a:r>
            <a:rPr lang="es-ES" sz="2400" b="1" dirty="0" err="1" smtClean="0">
              <a:solidFill>
                <a:srgbClr val="FFFF00"/>
              </a:solidFill>
            </a:rPr>
            <a:t>Families</a:t>
          </a:r>
          <a:endParaRPr lang="es-ES" sz="2400" b="1" dirty="0" smtClean="0">
            <a:solidFill>
              <a:srgbClr val="FFFF00"/>
            </a:solidFill>
          </a:endParaRPr>
        </a:p>
      </dgm:t>
    </dgm:pt>
    <dgm:pt modelId="{F3E259EA-4618-427F-80D6-25E1E8802664}" type="parTrans" cxnId="{99363CB3-7D94-45D8-880E-2601BFCE32B7}">
      <dgm:prSet/>
      <dgm:spPr/>
      <dgm:t>
        <a:bodyPr/>
        <a:lstStyle/>
        <a:p>
          <a:endParaRPr lang="es-ES"/>
        </a:p>
      </dgm:t>
    </dgm:pt>
    <dgm:pt modelId="{12622EF6-0C28-4E64-B308-73DD9E9F9ADA}" type="sibTrans" cxnId="{99363CB3-7D94-45D8-880E-2601BFCE32B7}">
      <dgm:prSet/>
      <dgm:spPr>
        <a:ln w="57150">
          <a:solidFill>
            <a:srgbClr val="660066"/>
          </a:solidFill>
        </a:ln>
      </dgm:spPr>
      <dgm:t>
        <a:bodyPr/>
        <a:lstStyle/>
        <a:p>
          <a:endParaRPr lang="es-ES"/>
        </a:p>
      </dgm:t>
    </dgm:pt>
    <dgm:pt modelId="{6D81175D-C4BE-4537-9FDC-CE51A4B2306A}">
      <dgm:prSet phldrT="[Texto]" custT="1"/>
      <dgm:spPr>
        <a:solidFill>
          <a:srgbClr val="82244E"/>
        </a:solidFill>
      </dgm:spPr>
      <dgm:t>
        <a:bodyPr/>
        <a:lstStyle/>
        <a:p>
          <a:pPr algn="ctr">
            <a:spcAft>
              <a:spcPct val="35000"/>
            </a:spcAft>
          </a:pPr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algn="ctr">
            <a:spcAft>
              <a:spcPts val="600"/>
            </a:spcAft>
          </a:pP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Group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actions</a:t>
          </a:r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algn="ctr">
            <a:spcAft>
              <a:spcPts val="0"/>
            </a:spcAft>
          </a:pPr>
          <a:r>
            <a:rPr lang="es-ES" sz="2400" b="1" dirty="0" smtClean="0">
              <a:solidFill>
                <a:srgbClr val="FFFF00"/>
              </a:solidFill>
              <a:latin typeface="+mn-lt"/>
            </a:rPr>
            <a:t>- Promociona </a:t>
          </a:r>
          <a:r>
            <a:rPr lang="es-ES" sz="2400" b="1" dirty="0" err="1" smtClean="0">
              <a:solidFill>
                <a:srgbClr val="FFFF00"/>
              </a:solidFill>
              <a:latin typeface="+mn-lt"/>
            </a:rPr>
            <a:t>classrooms</a:t>
          </a:r>
          <a:endParaRPr lang="es-ES" sz="2400" b="1" dirty="0" smtClean="0">
            <a:solidFill>
              <a:srgbClr val="FFFF00"/>
            </a:solidFill>
            <a:latin typeface="+mn-lt"/>
          </a:endParaRPr>
        </a:p>
        <a:p>
          <a:pPr algn="ctr">
            <a:spcAft>
              <a:spcPts val="0"/>
            </a:spcAft>
          </a:pPr>
          <a:r>
            <a:rPr lang="es-ES" sz="2400" b="1" dirty="0" smtClean="0">
              <a:solidFill>
                <a:srgbClr val="FFFF00"/>
              </a:solidFill>
              <a:latin typeface="+mn-lt"/>
            </a:rPr>
            <a:t>- </a:t>
          </a:r>
          <a:r>
            <a:rPr lang="es-ES" sz="2400" b="1" dirty="0" err="1" smtClean="0">
              <a:solidFill>
                <a:srgbClr val="FFFF00"/>
              </a:solidFill>
              <a:latin typeface="+mn-lt"/>
            </a:rPr>
            <a:t>Other</a:t>
          </a:r>
          <a:r>
            <a:rPr lang="es-ES" sz="2400" b="1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2400" b="1" dirty="0" err="1" smtClean="0">
              <a:solidFill>
                <a:srgbClr val="FFFF00"/>
              </a:solidFill>
              <a:latin typeface="+mn-lt"/>
            </a:rPr>
            <a:t>actions</a:t>
          </a:r>
          <a:endParaRPr lang="es-ES" sz="2400" b="1" dirty="0" smtClean="0">
            <a:solidFill>
              <a:srgbClr val="FFFF00"/>
            </a:solidFill>
            <a:latin typeface="+mn-lt"/>
          </a:endParaRPr>
        </a:p>
        <a:p>
          <a:pPr>
            <a:spcAft>
              <a:spcPct val="35000"/>
            </a:spcAft>
          </a:pPr>
          <a:endParaRPr lang="es-ES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5C94208-4ED9-45DC-90C2-3EDAD00E7EDF}" type="parTrans" cxnId="{F9118882-55AC-4D9A-A6CF-1ADCBEC9B779}">
      <dgm:prSet/>
      <dgm:spPr/>
      <dgm:t>
        <a:bodyPr/>
        <a:lstStyle/>
        <a:p>
          <a:endParaRPr lang="es-ES"/>
        </a:p>
      </dgm:t>
    </dgm:pt>
    <dgm:pt modelId="{CA35F17E-D8FE-4C8A-BC4C-8C5B06369ABE}" type="sibTrans" cxnId="{F9118882-55AC-4D9A-A6CF-1ADCBEC9B779}">
      <dgm:prSet/>
      <dgm:spPr>
        <a:ln w="57150">
          <a:solidFill>
            <a:srgbClr val="660066"/>
          </a:solidFill>
        </a:ln>
      </dgm:spPr>
      <dgm:t>
        <a:bodyPr/>
        <a:lstStyle/>
        <a:p>
          <a:endParaRPr lang="es-ES"/>
        </a:p>
      </dgm:t>
    </dgm:pt>
    <dgm:pt modelId="{AA284064-DE2F-47AD-AB05-F0CF5C9B6633}">
      <dgm:prSet phldrT="[Texto]" custT="1"/>
      <dgm:spPr>
        <a:solidFill>
          <a:srgbClr val="82244E"/>
        </a:solidFill>
      </dgm:spPr>
      <dgm:t>
        <a:bodyPr/>
        <a:lstStyle/>
        <a:p>
          <a:pPr algn="ctr"/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Coordination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schools</a:t>
          </a:r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F1C91-E92B-4A3B-88F3-D8DD043E9DEC}" type="parTrans" cxnId="{01A9C443-BDDD-4C50-B207-A4A4C7744FF8}">
      <dgm:prSet/>
      <dgm:spPr/>
      <dgm:t>
        <a:bodyPr/>
        <a:lstStyle/>
        <a:p>
          <a:endParaRPr lang="es-ES"/>
        </a:p>
      </dgm:t>
    </dgm:pt>
    <dgm:pt modelId="{048BCC78-02F2-4C23-A215-84AFEBECC2BF}" type="sibTrans" cxnId="{01A9C443-BDDD-4C50-B207-A4A4C7744FF8}">
      <dgm:prSet/>
      <dgm:spPr>
        <a:ln w="57150">
          <a:solidFill>
            <a:srgbClr val="660066"/>
          </a:solidFill>
        </a:ln>
      </dgm:spPr>
      <dgm:t>
        <a:bodyPr/>
        <a:lstStyle/>
        <a:p>
          <a:endParaRPr lang="es-ES"/>
        </a:p>
      </dgm:t>
    </dgm:pt>
    <dgm:pt modelId="{DD430923-70EC-4846-AAD7-DFF7DA2A875D}">
      <dgm:prSet custT="1"/>
      <dgm:spPr>
        <a:solidFill>
          <a:srgbClr val="82244E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Coordination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agents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s-ES" sz="2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services</a:t>
          </a:r>
          <a:endParaRPr lang="es-ES" sz="2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dirty="0">
            <a:solidFill>
              <a:srgbClr val="FFFF00"/>
            </a:solidFill>
          </a:endParaRPr>
        </a:p>
      </dgm:t>
    </dgm:pt>
    <dgm:pt modelId="{1A625304-12C6-48B3-A409-03BFEAF31710}" type="parTrans" cxnId="{B38B274B-672F-4441-B7EE-526F861A512D}">
      <dgm:prSet/>
      <dgm:spPr/>
      <dgm:t>
        <a:bodyPr/>
        <a:lstStyle/>
        <a:p>
          <a:endParaRPr lang="es-ES"/>
        </a:p>
      </dgm:t>
    </dgm:pt>
    <dgm:pt modelId="{5D69AAD4-DAA9-4921-BA36-CDE38EE91516}" type="sibTrans" cxnId="{B38B274B-672F-4441-B7EE-526F861A512D}">
      <dgm:prSet/>
      <dgm:spPr>
        <a:ln w="57150">
          <a:solidFill>
            <a:srgbClr val="660066"/>
          </a:solidFill>
        </a:ln>
      </dgm:spPr>
      <dgm:t>
        <a:bodyPr/>
        <a:lstStyle/>
        <a:p>
          <a:endParaRPr lang="es-ES"/>
        </a:p>
      </dgm:t>
    </dgm:pt>
    <dgm:pt modelId="{C59F2CE9-BF0C-45B1-98A2-32B5A076801B}" type="pres">
      <dgm:prSet presAssocID="{F3F05269-7E56-491F-8869-650C6C2095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B31F76-43BB-4906-9050-619B5BF55B31}" type="pres">
      <dgm:prSet presAssocID="{8A558941-DEBD-4606-A9D9-585E7D578669}" presName="node" presStyleLbl="node1" presStyleIdx="0" presStyleCnt="4" custScaleX="289929" custScaleY="104568" custRadScaleRad="81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B3E56-F0F7-467D-98DD-CB1EFD8D4987}" type="pres">
      <dgm:prSet presAssocID="{8A558941-DEBD-4606-A9D9-585E7D578669}" presName="spNode" presStyleCnt="0"/>
      <dgm:spPr/>
      <dgm:t>
        <a:bodyPr/>
        <a:lstStyle/>
        <a:p>
          <a:endParaRPr lang="es-ES"/>
        </a:p>
      </dgm:t>
    </dgm:pt>
    <dgm:pt modelId="{D2F50AF5-F025-4511-A7DB-4E5F00EA9B05}" type="pres">
      <dgm:prSet presAssocID="{12622EF6-0C28-4E64-B308-73DD9E9F9ADA}" presName="sibTrans" presStyleLbl="sibTrans1D1" presStyleIdx="0" presStyleCnt="4"/>
      <dgm:spPr/>
      <dgm:t>
        <a:bodyPr/>
        <a:lstStyle/>
        <a:p>
          <a:endParaRPr lang="es-ES"/>
        </a:p>
      </dgm:t>
    </dgm:pt>
    <dgm:pt modelId="{B5E7803B-B8CD-4FBB-B063-3CC8D0E65C5C}" type="pres">
      <dgm:prSet presAssocID="{6D81175D-C4BE-4537-9FDC-CE51A4B2306A}" presName="node" presStyleLbl="node1" presStyleIdx="1" presStyleCnt="4" custScaleX="202770" custRadScaleRad="94154" custRadScaleInc="-6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4E85D-9406-4876-BBF7-B957D14DF671}" type="pres">
      <dgm:prSet presAssocID="{6D81175D-C4BE-4537-9FDC-CE51A4B2306A}" presName="spNode" presStyleCnt="0"/>
      <dgm:spPr/>
      <dgm:t>
        <a:bodyPr/>
        <a:lstStyle/>
        <a:p>
          <a:endParaRPr lang="es-ES"/>
        </a:p>
      </dgm:t>
    </dgm:pt>
    <dgm:pt modelId="{01A8ED5D-0882-4884-A5B3-63C8B686C396}" type="pres">
      <dgm:prSet presAssocID="{CA35F17E-D8FE-4C8A-BC4C-8C5B06369ABE}" presName="sibTrans" presStyleLbl="sibTrans1D1" presStyleIdx="1" presStyleCnt="4"/>
      <dgm:spPr/>
      <dgm:t>
        <a:bodyPr/>
        <a:lstStyle/>
        <a:p>
          <a:endParaRPr lang="es-ES"/>
        </a:p>
      </dgm:t>
    </dgm:pt>
    <dgm:pt modelId="{26D4B1DB-16A3-48D0-952C-E990C71D026E}" type="pres">
      <dgm:prSet presAssocID="{AA284064-DE2F-47AD-AB05-F0CF5C9B6633}" presName="node" presStyleLbl="node1" presStyleIdx="2" presStyleCnt="4" custScaleX="234947" custScaleY="120737" custRadScaleRad="85149" custRadScaleInc="16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94804-BD74-4C08-BD42-CBF98EC5C53C}" type="pres">
      <dgm:prSet presAssocID="{AA284064-DE2F-47AD-AB05-F0CF5C9B6633}" presName="spNode" presStyleCnt="0"/>
      <dgm:spPr/>
      <dgm:t>
        <a:bodyPr/>
        <a:lstStyle/>
        <a:p>
          <a:endParaRPr lang="es-ES"/>
        </a:p>
      </dgm:t>
    </dgm:pt>
    <dgm:pt modelId="{2D45A5A2-076E-4100-9DD6-D3CF3B6327BE}" type="pres">
      <dgm:prSet presAssocID="{048BCC78-02F2-4C23-A215-84AFEBECC2BF}" presName="sibTrans" presStyleLbl="sibTrans1D1" presStyleIdx="2" presStyleCnt="4"/>
      <dgm:spPr/>
      <dgm:t>
        <a:bodyPr/>
        <a:lstStyle/>
        <a:p>
          <a:endParaRPr lang="es-ES"/>
        </a:p>
      </dgm:t>
    </dgm:pt>
    <dgm:pt modelId="{AFFE4968-8710-4834-9A30-D9CFA0051080}" type="pres">
      <dgm:prSet presAssocID="{DD430923-70EC-4846-AAD7-DFF7DA2A875D}" presName="node" presStyleLbl="node1" presStyleIdx="3" presStyleCnt="4" custScaleX="176220" custRadScaleRad="93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8C65F2-53EA-4A01-9F9A-62BDBA5FDFAD}" type="pres">
      <dgm:prSet presAssocID="{DD430923-70EC-4846-AAD7-DFF7DA2A875D}" presName="spNode" presStyleCnt="0"/>
      <dgm:spPr/>
      <dgm:t>
        <a:bodyPr/>
        <a:lstStyle/>
        <a:p>
          <a:endParaRPr lang="es-ES"/>
        </a:p>
      </dgm:t>
    </dgm:pt>
    <dgm:pt modelId="{A502E7D8-777E-498A-A502-CB1A21A17D61}" type="pres">
      <dgm:prSet presAssocID="{5D69AAD4-DAA9-4921-BA36-CDE38EE91516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F23B1062-52E5-486E-ADDA-7468F60AF739}" type="presOf" srcId="{DD430923-70EC-4846-AAD7-DFF7DA2A875D}" destId="{AFFE4968-8710-4834-9A30-D9CFA0051080}" srcOrd="0" destOrd="0" presId="urn:microsoft.com/office/officeart/2005/8/layout/cycle6"/>
    <dgm:cxn modelId="{95218E8E-1C51-4D11-BB44-6E817F78AD0E}" type="presOf" srcId="{048BCC78-02F2-4C23-A215-84AFEBECC2BF}" destId="{2D45A5A2-076E-4100-9DD6-D3CF3B6327BE}" srcOrd="0" destOrd="0" presId="urn:microsoft.com/office/officeart/2005/8/layout/cycle6"/>
    <dgm:cxn modelId="{CA6A0AE3-2A6C-40AD-B11A-3733122A28FA}" type="presOf" srcId="{AA284064-DE2F-47AD-AB05-F0CF5C9B6633}" destId="{26D4B1DB-16A3-48D0-952C-E990C71D026E}" srcOrd="0" destOrd="0" presId="urn:microsoft.com/office/officeart/2005/8/layout/cycle6"/>
    <dgm:cxn modelId="{007F4190-216D-4490-9243-5A4022229233}" type="presOf" srcId="{6D81175D-C4BE-4537-9FDC-CE51A4B2306A}" destId="{B5E7803B-B8CD-4FBB-B063-3CC8D0E65C5C}" srcOrd="0" destOrd="0" presId="urn:microsoft.com/office/officeart/2005/8/layout/cycle6"/>
    <dgm:cxn modelId="{3D325D63-ABAF-467D-90AA-42DC932FF69B}" type="presOf" srcId="{CA35F17E-D8FE-4C8A-BC4C-8C5B06369ABE}" destId="{01A8ED5D-0882-4884-A5B3-63C8B686C396}" srcOrd="0" destOrd="0" presId="urn:microsoft.com/office/officeart/2005/8/layout/cycle6"/>
    <dgm:cxn modelId="{405CF42C-F18E-45D9-966B-61D94B6F3F89}" type="presOf" srcId="{5D69AAD4-DAA9-4921-BA36-CDE38EE91516}" destId="{A502E7D8-777E-498A-A502-CB1A21A17D61}" srcOrd="0" destOrd="0" presId="urn:microsoft.com/office/officeart/2005/8/layout/cycle6"/>
    <dgm:cxn modelId="{E999CF07-D999-4C9F-B949-5F8B949AF2DB}" type="presOf" srcId="{F3F05269-7E56-491F-8869-650C6C209512}" destId="{C59F2CE9-BF0C-45B1-98A2-32B5A076801B}" srcOrd="0" destOrd="0" presId="urn:microsoft.com/office/officeart/2005/8/layout/cycle6"/>
    <dgm:cxn modelId="{A0F845BA-A758-4AB4-9156-AB9DAA4FB0B8}" type="presOf" srcId="{12622EF6-0C28-4E64-B308-73DD9E9F9ADA}" destId="{D2F50AF5-F025-4511-A7DB-4E5F00EA9B05}" srcOrd="0" destOrd="0" presId="urn:microsoft.com/office/officeart/2005/8/layout/cycle6"/>
    <dgm:cxn modelId="{B38B274B-672F-4441-B7EE-526F861A512D}" srcId="{F3F05269-7E56-491F-8869-650C6C209512}" destId="{DD430923-70EC-4846-AAD7-DFF7DA2A875D}" srcOrd="3" destOrd="0" parTransId="{1A625304-12C6-48B3-A409-03BFEAF31710}" sibTransId="{5D69AAD4-DAA9-4921-BA36-CDE38EE91516}"/>
    <dgm:cxn modelId="{B8229294-5C81-4DD4-BEE6-2382D262A5BE}" type="presOf" srcId="{8A558941-DEBD-4606-A9D9-585E7D578669}" destId="{79B31F76-43BB-4906-9050-619B5BF55B31}" srcOrd="0" destOrd="0" presId="urn:microsoft.com/office/officeart/2005/8/layout/cycle6"/>
    <dgm:cxn modelId="{99363CB3-7D94-45D8-880E-2601BFCE32B7}" srcId="{F3F05269-7E56-491F-8869-650C6C209512}" destId="{8A558941-DEBD-4606-A9D9-585E7D578669}" srcOrd="0" destOrd="0" parTransId="{F3E259EA-4618-427F-80D6-25E1E8802664}" sibTransId="{12622EF6-0C28-4E64-B308-73DD9E9F9ADA}"/>
    <dgm:cxn modelId="{F9118882-55AC-4D9A-A6CF-1ADCBEC9B779}" srcId="{F3F05269-7E56-491F-8869-650C6C209512}" destId="{6D81175D-C4BE-4537-9FDC-CE51A4B2306A}" srcOrd="1" destOrd="0" parTransId="{45C94208-4ED9-45DC-90C2-3EDAD00E7EDF}" sibTransId="{CA35F17E-D8FE-4C8A-BC4C-8C5B06369ABE}"/>
    <dgm:cxn modelId="{01A9C443-BDDD-4C50-B207-A4A4C7744FF8}" srcId="{F3F05269-7E56-491F-8869-650C6C209512}" destId="{AA284064-DE2F-47AD-AB05-F0CF5C9B6633}" srcOrd="2" destOrd="0" parTransId="{ED2F1C91-E92B-4A3B-88F3-D8DD043E9DEC}" sibTransId="{048BCC78-02F2-4C23-A215-84AFEBECC2BF}"/>
    <dgm:cxn modelId="{B3191D52-266D-41BC-B8A8-CDED3D3BCFB8}" type="presParOf" srcId="{C59F2CE9-BF0C-45B1-98A2-32B5A076801B}" destId="{79B31F76-43BB-4906-9050-619B5BF55B31}" srcOrd="0" destOrd="0" presId="urn:microsoft.com/office/officeart/2005/8/layout/cycle6"/>
    <dgm:cxn modelId="{67B05065-D880-4FB9-9831-0F8D54308821}" type="presParOf" srcId="{C59F2CE9-BF0C-45B1-98A2-32B5A076801B}" destId="{C1EB3E56-F0F7-467D-98DD-CB1EFD8D4987}" srcOrd="1" destOrd="0" presId="urn:microsoft.com/office/officeart/2005/8/layout/cycle6"/>
    <dgm:cxn modelId="{0487524D-A2F7-48B2-B1D0-4C4585B0D2C8}" type="presParOf" srcId="{C59F2CE9-BF0C-45B1-98A2-32B5A076801B}" destId="{D2F50AF5-F025-4511-A7DB-4E5F00EA9B05}" srcOrd="2" destOrd="0" presId="urn:microsoft.com/office/officeart/2005/8/layout/cycle6"/>
    <dgm:cxn modelId="{A320BBCB-178B-4888-ABC6-6BB17BE67F5E}" type="presParOf" srcId="{C59F2CE9-BF0C-45B1-98A2-32B5A076801B}" destId="{B5E7803B-B8CD-4FBB-B063-3CC8D0E65C5C}" srcOrd="3" destOrd="0" presId="urn:microsoft.com/office/officeart/2005/8/layout/cycle6"/>
    <dgm:cxn modelId="{7EF40F62-D067-4129-8500-D24547259AE8}" type="presParOf" srcId="{C59F2CE9-BF0C-45B1-98A2-32B5A076801B}" destId="{D9C4E85D-9406-4876-BBF7-B957D14DF671}" srcOrd="4" destOrd="0" presId="urn:microsoft.com/office/officeart/2005/8/layout/cycle6"/>
    <dgm:cxn modelId="{5BFF3135-43A9-4EBC-972B-E1BC88FEFB08}" type="presParOf" srcId="{C59F2CE9-BF0C-45B1-98A2-32B5A076801B}" destId="{01A8ED5D-0882-4884-A5B3-63C8B686C396}" srcOrd="5" destOrd="0" presId="urn:microsoft.com/office/officeart/2005/8/layout/cycle6"/>
    <dgm:cxn modelId="{2E35B17E-E31A-4B75-BC55-6E0B0C893789}" type="presParOf" srcId="{C59F2CE9-BF0C-45B1-98A2-32B5A076801B}" destId="{26D4B1DB-16A3-48D0-952C-E990C71D026E}" srcOrd="6" destOrd="0" presId="urn:microsoft.com/office/officeart/2005/8/layout/cycle6"/>
    <dgm:cxn modelId="{860E79F7-D964-4DFD-949B-0FBE3AFA64C4}" type="presParOf" srcId="{C59F2CE9-BF0C-45B1-98A2-32B5A076801B}" destId="{E9594804-BD74-4C08-BD42-CBF98EC5C53C}" srcOrd="7" destOrd="0" presId="urn:microsoft.com/office/officeart/2005/8/layout/cycle6"/>
    <dgm:cxn modelId="{1548D38C-5686-4B38-A910-1070EA9CBFAD}" type="presParOf" srcId="{C59F2CE9-BF0C-45B1-98A2-32B5A076801B}" destId="{2D45A5A2-076E-4100-9DD6-D3CF3B6327BE}" srcOrd="8" destOrd="0" presId="urn:microsoft.com/office/officeart/2005/8/layout/cycle6"/>
    <dgm:cxn modelId="{71B9E1C7-B7E2-41E6-88D9-148714BE697F}" type="presParOf" srcId="{C59F2CE9-BF0C-45B1-98A2-32B5A076801B}" destId="{AFFE4968-8710-4834-9A30-D9CFA0051080}" srcOrd="9" destOrd="0" presId="urn:microsoft.com/office/officeart/2005/8/layout/cycle6"/>
    <dgm:cxn modelId="{9635FAFB-B247-4DD5-A7FE-7A244ADAAF24}" type="presParOf" srcId="{C59F2CE9-BF0C-45B1-98A2-32B5A076801B}" destId="{CA8C65F2-53EA-4A01-9F9A-62BDBA5FDFAD}" srcOrd="10" destOrd="0" presId="urn:microsoft.com/office/officeart/2005/8/layout/cycle6"/>
    <dgm:cxn modelId="{9871F279-BCBC-40B3-9904-1992B3BDAA61}" type="presParOf" srcId="{C59F2CE9-BF0C-45B1-98A2-32B5A076801B}" destId="{A502E7D8-777E-498A-A502-CB1A21A17D6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41715-4B7C-47E9-A94B-5E4198D08E5F}">
      <dsp:nvSpPr>
        <dsp:cNvPr id="0" name=""/>
        <dsp:cNvSpPr/>
      </dsp:nvSpPr>
      <dsp:spPr>
        <a:xfrm>
          <a:off x="7531" y="0"/>
          <a:ext cx="2251023" cy="1174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INDIVIDUAL LEVEL</a:t>
          </a:r>
          <a:endParaRPr lang="es-ES" sz="2200" b="1" kern="1200" dirty="0"/>
        </a:p>
      </dsp:txBody>
      <dsp:txXfrm>
        <a:off x="41938" y="34407"/>
        <a:ext cx="2182209" cy="1105930"/>
      </dsp:txXfrm>
    </dsp:sp>
    <dsp:sp modelId="{650AA359-DCE4-4869-BA61-7BEB12D66F72}">
      <dsp:nvSpPr>
        <dsp:cNvPr id="0" name=""/>
        <dsp:cNvSpPr/>
      </dsp:nvSpPr>
      <dsp:spPr>
        <a:xfrm>
          <a:off x="2483657" y="308245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483657" y="419896"/>
        <a:ext cx="334051" cy="334951"/>
      </dsp:txXfrm>
    </dsp:sp>
    <dsp:sp modelId="{FD82B0B9-B058-460C-A735-491FD709F9B4}">
      <dsp:nvSpPr>
        <dsp:cNvPr id="0" name=""/>
        <dsp:cNvSpPr/>
      </dsp:nvSpPr>
      <dsp:spPr>
        <a:xfrm>
          <a:off x="3158964" y="0"/>
          <a:ext cx="2251023" cy="1174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GROUP        LEVEL</a:t>
          </a:r>
          <a:endParaRPr lang="es-ES" sz="2200" b="1" kern="1200" dirty="0"/>
        </a:p>
      </dsp:txBody>
      <dsp:txXfrm>
        <a:off x="3193371" y="34407"/>
        <a:ext cx="2182209" cy="1105930"/>
      </dsp:txXfrm>
    </dsp:sp>
    <dsp:sp modelId="{97915691-B3C1-4BAF-9841-59A53987A0A5}">
      <dsp:nvSpPr>
        <dsp:cNvPr id="0" name=""/>
        <dsp:cNvSpPr/>
      </dsp:nvSpPr>
      <dsp:spPr>
        <a:xfrm>
          <a:off x="5635090" y="308245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5635090" y="419896"/>
        <a:ext cx="334051" cy="334951"/>
      </dsp:txXfrm>
    </dsp:sp>
    <dsp:sp modelId="{36A1ACF2-79EB-48BD-8750-5B4B743FEE83}">
      <dsp:nvSpPr>
        <dsp:cNvPr id="0" name=""/>
        <dsp:cNvSpPr/>
      </dsp:nvSpPr>
      <dsp:spPr>
        <a:xfrm>
          <a:off x="6310397" y="0"/>
          <a:ext cx="2251023" cy="1174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SOCIAL-COMMUNITY LEVEL</a:t>
          </a:r>
          <a:endParaRPr lang="es-ES" sz="2200" b="1" kern="1200" dirty="0"/>
        </a:p>
      </dsp:txBody>
      <dsp:txXfrm>
        <a:off x="6344804" y="34407"/>
        <a:ext cx="2182209" cy="110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31F76-43BB-4906-9050-619B5BF55B31}">
      <dsp:nvSpPr>
        <dsp:cNvPr id="0" name=""/>
        <dsp:cNvSpPr/>
      </dsp:nvSpPr>
      <dsp:spPr>
        <a:xfrm>
          <a:off x="1468161" y="283197"/>
          <a:ext cx="5315985" cy="1246247"/>
        </a:xfrm>
        <a:prstGeom prst="roundRect">
          <a:avLst/>
        </a:prstGeom>
        <a:solidFill>
          <a:srgbClr val="8224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Individualized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educational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counselling</a:t>
          </a: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- </a:t>
          </a:r>
          <a:r>
            <a:rPr lang="es-ES" sz="2400" b="1" kern="1200" dirty="0" err="1" smtClean="0">
              <a:solidFill>
                <a:srgbClr val="FFFF00"/>
              </a:solidFill>
            </a:rPr>
            <a:t>Students</a:t>
          </a:r>
          <a:r>
            <a:rPr lang="es-ES" sz="2400" b="1" kern="1200" dirty="0" smtClean="0">
              <a:solidFill>
                <a:srgbClr val="FFFF00"/>
              </a:solidFill>
            </a:rPr>
            <a:t> and </a:t>
          </a:r>
          <a:r>
            <a:rPr lang="es-ES" sz="2400" b="1" kern="1200" dirty="0" err="1" smtClean="0">
              <a:solidFill>
                <a:srgbClr val="FFFF00"/>
              </a:solidFill>
            </a:rPr>
            <a:t>their</a:t>
          </a:r>
          <a:r>
            <a:rPr lang="es-ES" sz="2400" b="1" kern="1200" dirty="0" smtClean="0">
              <a:solidFill>
                <a:srgbClr val="FFFF00"/>
              </a:solidFill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</a:rPr>
            <a:t>Families</a:t>
          </a:r>
          <a:endParaRPr lang="es-ES" sz="2400" b="1" kern="1200" dirty="0" smtClean="0">
            <a:solidFill>
              <a:srgbClr val="FFFF00"/>
            </a:solidFill>
          </a:endParaRPr>
        </a:p>
      </dsp:txBody>
      <dsp:txXfrm>
        <a:off x="1528998" y="344034"/>
        <a:ext cx="5194311" cy="1124573"/>
      </dsp:txXfrm>
    </dsp:sp>
    <dsp:sp modelId="{D2F50AF5-F025-4511-A7DB-4E5F00EA9B05}">
      <dsp:nvSpPr>
        <dsp:cNvPr id="0" name=""/>
        <dsp:cNvSpPr/>
      </dsp:nvSpPr>
      <dsp:spPr>
        <a:xfrm>
          <a:off x="1849187" y="1222976"/>
          <a:ext cx="3937712" cy="3937712"/>
        </a:xfrm>
        <a:custGeom>
          <a:avLst/>
          <a:gdLst/>
          <a:ahLst/>
          <a:cxnLst/>
          <a:rect l="0" t="0" r="0" b="0"/>
          <a:pathLst>
            <a:path>
              <a:moveTo>
                <a:pt x="3028081" y="309206"/>
              </a:moveTo>
              <a:arcTo wR="1968856" hR="1968856" stAng="18152814" swAng="875281"/>
            </a:path>
          </a:pathLst>
        </a:custGeom>
        <a:noFill/>
        <a:ln w="57150" cap="flat" cmpd="sng" algn="ctr">
          <a:solidFill>
            <a:srgbClr val="660066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7803B-B8CD-4FBB-B063-3CC8D0E65C5C}">
      <dsp:nvSpPr>
        <dsp:cNvPr id="0" name=""/>
        <dsp:cNvSpPr/>
      </dsp:nvSpPr>
      <dsp:spPr>
        <a:xfrm>
          <a:off x="4119842" y="1856213"/>
          <a:ext cx="3717883" cy="1191805"/>
        </a:xfrm>
        <a:prstGeom prst="roundRect">
          <a:avLst/>
        </a:prstGeom>
        <a:solidFill>
          <a:srgbClr val="8224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Group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actions</a:t>
          </a: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solidFill>
                <a:srgbClr val="FFFF00"/>
              </a:solidFill>
              <a:latin typeface="+mn-lt"/>
            </a:rPr>
            <a:t>- Promociona </a:t>
          </a:r>
          <a:r>
            <a:rPr lang="es-ES" sz="2400" b="1" kern="1200" dirty="0" err="1" smtClean="0">
              <a:solidFill>
                <a:srgbClr val="FFFF00"/>
              </a:solidFill>
              <a:latin typeface="+mn-lt"/>
            </a:rPr>
            <a:t>classrooms</a:t>
          </a:r>
          <a:endParaRPr lang="es-ES" sz="2400" b="1" kern="1200" dirty="0" smtClean="0">
            <a:solidFill>
              <a:srgbClr val="FFFF00"/>
            </a:solidFill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solidFill>
                <a:srgbClr val="FFFF00"/>
              </a:solidFill>
              <a:latin typeface="+mn-lt"/>
            </a:rPr>
            <a:t>- </a:t>
          </a:r>
          <a:r>
            <a:rPr lang="es-ES" sz="2400" b="1" kern="1200" dirty="0" err="1" smtClean="0">
              <a:solidFill>
                <a:srgbClr val="FFFF00"/>
              </a:solidFill>
              <a:latin typeface="+mn-lt"/>
            </a:rPr>
            <a:t>Other</a:t>
          </a:r>
          <a:r>
            <a:rPr lang="es-ES" sz="2400" b="1" kern="1200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latin typeface="+mn-lt"/>
            </a:rPr>
            <a:t>actions</a:t>
          </a:r>
          <a:endParaRPr lang="es-ES" sz="2400" b="1" kern="1200" dirty="0" smtClean="0">
            <a:solidFill>
              <a:srgbClr val="FFFF00"/>
            </a:solidFill>
            <a:latin typeface="+mn-lt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178021" y="1914392"/>
        <a:ext cx="3601525" cy="1075447"/>
      </dsp:txXfrm>
    </dsp:sp>
    <dsp:sp modelId="{01A8ED5D-0882-4884-A5B3-63C8B686C396}">
      <dsp:nvSpPr>
        <dsp:cNvPr id="0" name=""/>
        <dsp:cNvSpPr/>
      </dsp:nvSpPr>
      <dsp:spPr>
        <a:xfrm>
          <a:off x="1816873" y="-129816"/>
          <a:ext cx="3937712" cy="3937712"/>
        </a:xfrm>
        <a:custGeom>
          <a:avLst/>
          <a:gdLst/>
          <a:ahLst/>
          <a:cxnLst/>
          <a:rect l="0" t="0" r="0" b="0"/>
          <a:pathLst>
            <a:path>
              <a:moveTo>
                <a:pt x="3518966" y="3182755"/>
              </a:moveTo>
              <a:arcTo wR="1968856" hR="1968856" stAng="2283880" swAng="1072645"/>
            </a:path>
          </a:pathLst>
        </a:custGeom>
        <a:noFill/>
        <a:ln w="57150" cap="flat" cmpd="sng" algn="ctr">
          <a:solidFill>
            <a:srgbClr val="660066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4B1DB-16A3-48D0-952C-E990C71D026E}">
      <dsp:nvSpPr>
        <dsp:cNvPr id="0" name=""/>
        <dsp:cNvSpPr/>
      </dsp:nvSpPr>
      <dsp:spPr>
        <a:xfrm>
          <a:off x="1957607" y="3473669"/>
          <a:ext cx="4307864" cy="1438950"/>
        </a:xfrm>
        <a:prstGeom prst="roundRect">
          <a:avLst/>
        </a:prstGeom>
        <a:solidFill>
          <a:srgbClr val="8224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Coordination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schools</a:t>
          </a: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7851" y="3543913"/>
        <a:ext cx="4167376" cy="1298462"/>
      </dsp:txXfrm>
    </dsp:sp>
    <dsp:sp modelId="{2D45A5A2-076E-4100-9DD6-D3CF3B6327BE}">
      <dsp:nvSpPr>
        <dsp:cNvPr id="0" name=""/>
        <dsp:cNvSpPr/>
      </dsp:nvSpPr>
      <dsp:spPr>
        <a:xfrm>
          <a:off x="2484173" y="-111675"/>
          <a:ext cx="3937712" cy="3937712"/>
        </a:xfrm>
        <a:custGeom>
          <a:avLst/>
          <a:gdLst/>
          <a:ahLst/>
          <a:cxnLst/>
          <a:rect l="0" t="0" r="0" b="0"/>
          <a:pathLst>
            <a:path>
              <a:moveTo>
                <a:pt x="840487" y="3582293"/>
              </a:moveTo>
              <a:arcTo wR="1968856" hR="1968856" stAng="7498037" swAng="915579"/>
            </a:path>
          </a:pathLst>
        </a:custGeom>
        <a:noFill/>
        <a:ln w="57150" cap="flat" cmpd="sng" algn="ctr">
          <a:solidFill>
            <a:srgbClr val="660066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E4968-8710-4834-9A30-D9CFA0051080}">
      <dsp:nvSpPr>
        <dsp:cNvPr id="0" name=""/>
        <dsp:cNvSpPr/>
      </dsp:nvSpPr>
      <dsp:spPr>
        <a:xfrm>
          <a:off x="672747" y="1920843"/>
          <a:ext cx="3231076" cy="1191805"/>
        </a:xfrm>
        <a:prstGeom prst="roundRect">
          <a:avLst/>
        </a:prstGeom>
        <a:solidFill>
          <a:srgbClr val="8224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Coordination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agents</a:t>
          </a:r>
          <a:r>
            <a:rPr lang="es-ES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s-ES" sz="2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services</a:t>
          </a:r>
          <a:endParaRPr lang="es-ES" sz="2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solidFill>
              <a:srgbClr val="FFFF00"/>
            </a:solidFill>
          </a:endParaRPr>
        </a:p>
      </dsp:txBody>
      <dsp:txXfrm>
        <a:off x="730926" y="1979022"/>
        <a:ext cx="3114718" cy="1075447"/>
      </dsp:txXfrm>
    </dsp:sp>
    <dsp:sp modelId="{A502E7D8-777E-498A-A502-CB1A21A17D61}">
      <dsp:nvSpPr>
        <dsp:cNvPr id="0" name=""/>
        <dsp:cNvSpPr/>
      </dsp:nvSpPr>
      <dsp:spPr>
        <a:xfrm>
          <a:off x="2505534" y="1220148"/>
          <a:ext cx="3937712" cy="3937712"/>
        </a:xfrm>
        <a:custGeom>
          <a:avLst/>
          <a:gdLst/>
          <a:ahLst/>
          <a:cxnLst/>
          <a:rect l="0" t="0" r="0" b="0"/>
          <a:pathLst>
            <a:path>
              <a:moveTo>
                <a:pt x="466646" y="696157"/>
              </a:moveTo>
              <a:arcTo wR="1968856" hR="1968856" stAng="13216311" swAng="1020215"/>
            </a:path>
          </a:pathLst>
        </a:custGeom>
        <a:noFill/>
        <a:ln w="57150" cap="flat" cmpd="sng" algn="ctr">
          <a:solidFill>
            <a:srgbClr val="660066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4E74-04BE-4073-8546-4BCEA6C6720E}" type="datetimeFigureOut">
              <a:rPr lang="es-ES" smtClean="0"/>
              <a:t>09/11/2011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0A94C-113F-497D-9FD1-CF0B3E8116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0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0-01-29T18:06:01.128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55 920 30971,'-19'0'128,"1"0"193,18 0 256,-18 0-449,18 0 65,0 0-65,0 0-64,0-18 0,0 18-64,0 0 64,0 0-64,0 0 0,0 0 64,0 0-64,0 0 0,18 0 0,0-19 0,1 19 65,17-16-65,19 16 0,0-19 0,18 1 0,37-17 0,36-2 0,38 0 0,17 2 0,15-2 0,22-16 0,18 15 0,-18 4 0,-19 15 0,1 0 0,-37 1 0,-22-1 0,-33 19 0,-18-16 0,-37 16 0,-36 0 0,-1 0 0,1 0 0,-19 0 0,-18 0 0,19 0 0,-19 0 0,0 0 0,0 16 0,0-16 0,0 0 0,0 0-65,0 0 1,0 0 0,0 0-64,0 0-770</inkml:trace>
  <inkml:trace contextRef="#ctx0" brushRef="#br0" timeOffset="660">3049 34 32254,'-74'-16'128,"56"16"-64,-18 0 64,17-19-64,1 19 0,0 0-64,18 0 0,0 0 0,0 0 0,0 0 65,0 0-65,18 0 0,0 19 0,1-3 0,35 3 0,20-1 0,-1 1 0,18-3 0,1 3 0,18-1 0,-1 1 0,-17-1 0,-1-2 0,1 3 0,-19 18 0,-22-18 0,-10-3 0,-5 2 0,-36 1 0,-18 0 0,0-1 0,-37-2 0,0 3 0,-18 18 0,-19-21 0,-18 21 0,-18-18 0,0 16 0,-18 2 0,18 0 0,18-2 0,0 21 0,19-40 0,54 21 0,0-18 0,19-1 0,18-2 0,0-16 0,0 0 0,18 0 0,1 0 0,-19 0 0,18 0 0,-18-16 0,0 16 0,0 0-65,0-18 1,0 18 0,0 0-385</inkml:trace>
  <inkml:trace contextRef="#ctx0" brushRef="#br0" timeOffset="1528">2829 106 27701,'0'-16'1282,"0"16"-192,0 0 129,0 0-963,0 0 1,0 0-65,0 0-64,18 0-64,-18 0 65,19 0-65,-19 0 0,0 0 0,18 0 0,-18 0-64,0 16 0,0 3 64,0-1-64,0 1 0,0 15 0,0 4 0,0 15 0,-18-16 0,-1 16 0,-17 3 64,17-3-64,1 1 0,0-17 0,0 16 0,-1-16 0,1 1 0,-19-22 0,37 21 0,-18-37 0,18 19 0,0-19 0,0 0 0,0 0 0,0 0 0,0-19 0,0 19 0,18-19 0,-18 1 0,0 2 0,19-3 0,-1-18-64,0 18 64,1-15 0,-1-4 0,0-15-64,19 16 64,-19 2-64,19-2 0,-1 2-128,-17-2-1,17 0 1,-18 21-65,19-21 129,-19 18-64,1 19-65,-1-19 193,-18 3 0,18 16 128,-18 0 0,0 0 64,0 0 129,-18 0-65,18 0-63,-18 0-1,18 0-64,-19 0 0,1 0 64,0 0-128,-1 16 64,19-16-64,0 0 0,0 0 0,0 0 0,0 19 0,19-19 0,-1 0-64,0 0 64,1-19 64,-1 19-128,-18 0 128,18 0-64,-18-16 129,0 16-65,-18 0 0,0 16-64,-1-16 64,1 19-64,0-19 64,-19 19-64,19-1 0,0 1 0,-1-3 0,1-16 0,18 18 0,0-18 0,18 0-64,1 0 64,17 0-128,1-18 64,-1 2-129,1 16 129,-19-19 0,19 1 64,-37 18 64,18 0 0,-18 0 129,0-19-65,-18 19-128,18 0 64,-37 19-64,19-1 64,-19 1-64,1-3 0,-1 21 0,1-18 0,17 15 0,-17-15 0,17 0 0,19-1 0,0-2 0,19-16 0,-1 0-128,19-16 64,17-2-64,1-1-193,0-16-449,0 17-1859,0-20 257,-18 20 3334,18 2 1218,-37-3-834,0 19-512,0-18-257,-18 18-256,-18 0-257,0 18-64,-19 1 64,19-3 0,-37 2-64,18 20 0,-17-4 0,17-15 0,-18 18 0,0-2 0,0-17 0,19 1 0,17 0 0,1-3 0,18 2 0,18-18 0,19 0 0,0 0-64,17-34 0,1 15 0,19 0-64,-20-18 128,1 21 0,0-21 0,0 2 0,-18 17 0,-1-1 64,-17 19 0,-1 0 0,-18 0 0,0 0-64,-18 0 64,-19 19-64,0-1 0,-17-2 0,-1 22 0,0-4 0,-18-15 0,-1 18 0,1-2 0,18 2 64,0-18-64,19-1-64,17-2 64,19-16 0,37 19 0,0-19 0,18-19 0,36 3-64,-18-2 0,0-20 64,19 4 0,-19-4 0,0 1 0,1 21 0,-1-21 0,-18 18 0,-19 3 0,1 16 0,-19 0 0,-18-18 0,-18 18 64,0 18-64,-19-18 0,-18 16 64,-18 3-64,0 18 0,-1-21 0,-17 21 0,-1-18 0,1 16 0,18 2 0,18-18 0,37 15 0,18-15 0,0-1 0,18-18 0,18 0 0,38 0 0,-19-18-64,36-1 64,-18-15 0,19-4-64,-19 4 64,0 15 0,-18-18 0,0 18 0,0 3 0,0-2 0,-37-1 0,19 0 0,-37 19 0,0 0 0,0 0 0,-19 0 64,1 0-64,-19 0 0,1 19 0,-1-19 0,-18 19 0,0-1 0,19-2 64,-19-16-64,18 19 0,1-1 0,17-18 0,19 19 0,0-19-64,37 0 64,-19 0 0,37 0-64,0-19 0,-18 1 0,18-1-65,18 3 1,-37-2 0,19-1 64,-18-16 64,-19 35 0,1-18 128,-19-1 0,0 19 1,-19 0-65,-17 0 0,-1 0 0,0 0 0,-17 0-64,-1 19 0,0-1 64,0-2-64,0 3 0,18-19 0,-18 19 0,1-1 0,17-2 0,0 3 0,37-1 0,-18-18-64,18 0 64,18 0-64,19 0-64,0 0-1,17-18-255,1-1-706,0-15-3207</inkml:trace>
  <inkml:trace contextRef="#ctx0" brushRef="#br0" timeOffset="3676">3524 377 20583,'55'-34'6797,"-36"15"-4104,-19 19-1282,-19-19-898,1 19-321,0 0-127,-19 0 63,-18 19-64,19-19-64,-19 19 64,0-1-64,18-2 0,-18 3 0,19 0 0,-1-1 0,19-18 0,18 16 0,0-16-64,0 0 0,36 0 0,1-16-65,18 16 1,-18-37-128,17 18 192,-17 3-1,-19-2 130,19-1-1,-19 0 0,-18 1 128,0 2-64,-18-3 1,0 19-65,-19 0 0,0 0-64,1 0 64,-19 19-64,18-19 0,1 16 0,17 2 0,-17-18 0,18 19 0,18-19 0,0 0 0,0 0 0,0 0-64,18 0 64,-18 0 0,18-19 0,-18 1 0,0 2 0,0 16 0,-18-19 0,0 1 64,-1 18-64,-17 0 0,-1 0 0,0 0 0,1 0 0,-1 0 0,1 0 0,-1 18-64,19-18-64,-19 19-321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621" cy="5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934" y="0"/>
            <a:ext cx="2985621" cy="5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104" y="4759200"/>
            <a:ext cx="5507957" cy="450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397"/>
            <a:ext cx="2985621" cy="5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934" y="9518397"/>
            <a:ext cx="2985621" cy="5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2" tIns="46411" rIns="92822" bIns="464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BCA93C-D31C-47C0-AF9F-AF73A0B28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80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B104-DCE3-4744-AB9E-FF35EBEB2C3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3F45-3E41-48DA-93E2-BB2B2009D6A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E439-8DEA-41C9-AE15-D228BBEB138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23C0-351A-47E4-A357-CB03B227EE9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1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8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62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3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9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6D17-6EE7-41A1-BBAB-02C4645FF8C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42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6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14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09/11/2011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2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23C0-351A-47E4-A357-CB03B227EE99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1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7B57-B66D-44E9-B7F3-E8D1DA86BC6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AA19-7F0C-4789-AE84-0F4B48433D1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0C45-E947-42FE-BFC3-E05AA317F18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CB60-7D4F-4CE5-B477-48015E994BB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107C-090E-4BED-B50F-D0F470EE1CA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E876-AE96-4313-9947-678D600CB6E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5228-0C4A-4D26-8791-F145551FFFB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3C77933-0848-4804-80E8-43A057875C33}" type="datetimeFigureOut">
              <a:rPr lang="es-ES"/>
              <a:pPr>
                <a:defRPr/>
              </a:pPr>
              <a:t>09/11/2011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D99FDAC-AF6A-4699-9C83-01DD6660FE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09/11/2011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5 Imagen" descr="X:\Educacion\Proyectos\INVESTIGACIONES\INVESTIGACIÓN INFANTIL-PRIMARIA 2008\Fotos IFFIE\Imagen 00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3635"/>
            <a:ext cx="9180513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3772" y="98457"/>
            <a:ext cx="8928000" cy="6660000"/>
          </a:xfrm>
          <a:prstGeom prst="rect">
            <a:avLst/>
          </a:prstGeom>
          <a:ln w="57150">
            <a:solidFill>
              <a:srgbClr val="990033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PROMOCIONA Programme</a:t>
            </a:r>
          </a:p>
          <a:p>
            <a:pPr algn="ctr">
              <a:defRPr/>
            </a:pPr>
            <a:endParaRPr lang="en-US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ESF Fight against Discrimination OP </a:t>
            </a:r>
            <a:r>
              <a:rPr lang="en-US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2007-2013 - Spain</a:t>
            </a: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endParaRPr lang="en-US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5064"/>
            <a:ext cx="4752528" cy="269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1319882" y="216024"/>
            <a:ext cx="5340350" cy="908720"/>
          </a:xfrm>
        </p:spPr>
        <p:txBody>
          <a:bodyPr/>
          <a:lstStyle/>
          <a:p>
            <a:r>
              <a:rPr lang="es-ES" sz="3600" b="1" dirty="0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PRIORITY ACTIONS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4744"/>
            <a:ext cx="8553450" cy="2952327"/>
          </a:xfrm>
          <a:ln w="57150">
            <a:noFill/>
          </a:ln>
        </p:spPr>
        <p:txBody>
          <a:bodyPr/>
          <a:lstStyle/>
          <a:p>
            <a:pPr marL="265113" indent="-265113" algn="just">
              <a:lnSpc>
                <a:spcPct val="80000"/>
              </a:lnSpc>
              <a:spcBef>
                <a:spcPts val="1000"/>
              </a:spcBef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</a:t>
            </a: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level: </a:t>
            </a:r>
            <a:r>
              <a:rPr lang="en-US" sz="2400" b="1" dirty="0" smtClean="0"/>
              <a:t>Individualized Intervention Plan with individualized tutoring and counseling sessions.</a:t>
            </a:r>
          </a:p>
          <a:p>
            <a:pPr marL="276225" indent="-276225" algn="just">
              <a:lnSpc>
                <a:spcPct val="80000"/>
              </a:lnSpc>
              <a:spcBef>
                <a:spcPts val="1000"/>
              </a:spcBef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level: </a:t>
            </a:r>
            <a:r>
              <a:rPr lang="en-US" sz="2400" b="1" dirty="0" smtClean="0"/>
              <a:t>The </a:t>
            </a:r>
            <a:r>
              <a:rPr lang="en-US" sz="2400" b="1" dirty="0" err="1" smtClean="0"/>
              <a:t>Promociona</a:t>
            </a:r>
            <a:r>
              <a:rPr lang="en-US" sz="2400" b="1" dirty="0" smtClean="0"/>
              <a:t> Classrooms. Academic support and reinforcement, focused on the acquisition of learning habits, school rhythms and rules  and the continuation and permanence in the educational system.</a:t>
            </a:r>
          </a:p>
          <a:p>
            <a:pPr marL="276225" indent="-276225" algn="just">
              <a:lnSpc>
                <a:spcPct val="80000"/>
              </a:lnSpc>
              <a:spcBef>
                <a:spcPts val="1000"/>
              </a:spcBef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Social-community level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dirty="0" smtClean="0"/>
              <a:t> focusing on the environment and the social agents close to students and schools </a:t>
            </a:r>
            <a:r>
              <a:rPr lang="en-US" sz="2400" b="1" dirty="0" smtClean="0"/>
              <a:t>.</a:t>
            </a:r>
            <a:endParaRPr lang="en-US" sz="2400" b="1" dirty="0" smtClean="0"/>
          </a:p>
        </p:txBody>
      </p:sp>
      <p:pic>
        <p:nvPicPr>
          <p:cNvPr id="7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22251"/>
            <a:ext cx="1422822" cy="94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34 CuadroTexto"/>
          <p:cNvSpPr txBox="1">
            <a:spLocks noChangeArrowheads="1"/>
          </p:cNvSpPr>
          <p:nvPr/>
        </p:nvSpPr>
        <p:spPr bwMode="auto">
          <a:xfrm>
            <a:off x="179388" y="1736725"/>
            <a:ext cx="8767762" cy="4932363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 sz="1400"/>
          </a:p>
        </p:txBody>
      </p:sp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19100"/>
            <a:ext cx="6499225" cy="922338"/>
          </a:xfrm>
        </p:spPr>
        <p:txBody>
          <a:bodyPr/>
          <a:lstStyle/>
          <a:p>
            <a:r>
              <a:rPr lang="es-ES" sz="3600" b="1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STAGES</a:t>
            </a:r>
          </a:p>
        </p:txBody>
      </p:sp>
      <p:grpSp>
        <p:nvGrpSpPr>
          <p:cNvPr id="24580" name="33 Grupo"/>
          <p:cNvGrpSpPr>
            <a:grpSpLocks/>
          </p:cNvGrpSpPr>
          <p:nvPr/>
        </p:nvGrpSpPr>
        <p:grpSpPr bwMode="auto">
          <a:xfrm>
            <a:off x="395288" y="2276475"/>
            <a:ext cx="8388350" cy="3889375"/>
            <a:chOff x="503824" y="1988840"/>
            <a:chExt cx="8388656" cy="3888392"/>
          </a:xfrm>
        </p:grpSpPr>
        <p:sp>
          <p:nvSpPr>
            <p:cNvPr id="18" name="17 CuadroTexto"/>
            <p:cNvSpPr txBox="1">
              <a:spLocks noChangeAspect="1"/>
            </p:cNvSpPr>
            <p:nvPr/>
          </p:nvSpPr>
          <p:spPr>
            <a:xfrm>
              <a:off x="6408480" y="4257232"/>
              <a:ext cx="2484000" cy="162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Design of the Individualized Intervention Plan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18 CuadroTexto"/>
            <p:cNvSpPr txBox="1">
              <a:spLocks noChangeAspect="1"/>
            </p:cNvSpPr>
            <p:nvPr/>
          </p:nvSpPr>
          <p:spPr>
            <a:xfrm>
              <a:off x="3442277" y="4257232"/>
              <a:ext cx="2484000" cy="162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INTERVENTION</a:t>
              </a:r>
            </a:p>
          </p:txBody>
        </p:sp>
        <p:sp>
          <p:nvSpPr>
            <p:cNvPr id="3" name="2 CuadroTexto"/>
            <p:cNvSpPr txBox="1">
              <a:spLocks noChangeAspect="1"/>
            </p:cNvSpPr>
            <p:nvPr/>
          </p:nvSpPr>
          <p:spPr>
            <a:xfrm>
              <a:off x="503824" y="4257232"/>
              <a:ext cx="2484000" cy="162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Monitoring and Evaluation</a:t>
              </a:r>
            </a:p>
          </p:txBody>
        </p:sp>
        <p:sp>
          <p:nvSpPr>
            <p:cNvPr id="6" name="5 CuadroTexto"/>
            <p:cNvSpPr txBox="1">
              <a:spLocks noChangeAspect="1"/>
            </p:cNvSpPr>
            <p:nvPr/>
          </p:nvSpPr>
          <p:spPr>
            <a:xfrm>
              <a:off x="503824" y="1988840"/>
              <a:ext cx="2484000" cy="162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Dissemination and recruitment</a:t>
              </a:r>
            </a:p>
          </p:txBody>
        </p:sp>
        <p:sp>
          <p:nvSpPr>
            <p:cNvPr id="14" name="13 CuadroTexto"/>
            <p:cNvSpPr txBox="1">
              <a:spLocks noChangeAspect="1"/>
            </p:cNvSpPr>
            <p:nvPr/>
          </p:nvSpPr>
          <p:spPr>
            <a:xfrm>
              <a:off x="3442277" y="1988840"/>
              <a:ext cx="2484000" cy="162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Selection of students</a:t>
              </a:r>
            </a:p>
          </p:txBody>
        </p:sp>
        <p:sp>
          <p:nvSpPr>
            <p:cNvPr id="15" name="14 CuadroTexto"/>
            <p:cNvSpPr txBox="1">
              <a:spLocks noChangeAspect="1"/>
            </p:cNvSpPr>
            <p:nvPr/>
          </p:nvSpPr>
          <p:spPr>
            <a:xfrm>
              <a:off x="6408480" y="1988840"/>
              <a:ext cx="2484000" cy="162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Reception and diagnosis</a:t>
              </a:r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2988352" y="2798260"/>
              <a:ext cx="454042" cy="4856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29 Flecha derecha"/>
            <p:cNvSpPr/>
            <p:nvPr/>
          </p:nvSpPr>
          <p:spPr>
            <a:xfrm>
              <a:off x="5926922" y="2798260"/>
              <a:ext cx="481030" cy="4856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30 Flecha derecha"/>
            <p:cNvSpPr/>
            <p:nvPr/>
          </p:nvSpPr>
          <p:spPr>
            <a:xfrm rot="10800000">
              <a:off x="2988352" y="4824986"/>
              <a:ext cx="454042" cy="48406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31 Flecha derecha"/>
            <p:cNvSpPr/>
            <p:nvPr/>
          </p:nvSpPr>
          <p:spPr>
            <a:xfrm rot="10800000">
              <a:off x="5926922" y="4856728"/>
              <a:ext cx="481030" cy="4856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32 Flecha derecha"/>
            <p:cNvSpPr/>
            <p:nvPr/>
          </p:nvSpPr>
          <p:spPr>
            <a:xfrm rot="5400000">
              <a:off x="7423260" y="3702044"/>
              <a:ext cx="453910" cy="48420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5 CuadroTexto"/>
          <p:cNvSpPr txBox="1">
            <a:spLocks noChangeArrowheads="1"/>
          </p:cNvSpPr>
          <p:nvPr/>
        </p:nvSpPr>
        <p:spPr bwMode="auto">
          <a:xfrm>
            <a:off x="196850" y="1758620"/>
            <a:ext cx="8767763" cy="493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 sz="3600"/>
          </a:p>
        </p:txBody>
      </p:sp>
      <p:graphicFrame>
        <p:nvGraphicFramePr>
          <p:cNvPr id="8" name="3 Marcador de SmartArt"/>
          <p:cNvGraphicFramePr>
            <a:graphicFrameLocks/>
          </p:cNvGraphicFramePr>
          <p:nvPr/>
        </p:nvGraphicFramePr>
        <p:xfrm>
          <a:off x="452151" y="1611523"/>
          <a:ext cx="8495712" cy="512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19100"/>
            <a:ext cx="6499225" cy="922338"/>
          </a:xfrm>
        </p:spPr>
        <p:txBody>
          <a:bodyPr/>
          <a:lstStyle/>
          <a:p>
            <a:r>
              <a:rPr lang="es-ES" sz="3600" b="1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INTERVENTION</a:t>
            </a:r>
          </a:p>
        </p:txBody>
      </p:sp>
      <p:pic>
        <p:nvPicPr>
          <p:cNvPr id="25604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1313"/>
            <a:ext cx="5772150" cy="11430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HUMAN RESOURCES</a:t>
            </a:r>
            <a:endParaRPr lang="es-ES" sz="2400" b="1" dirty="0" smtClean="0">
              <a:solidFill>
                <a:srgbClr val="9900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773238"/>
            <a:ext cx="4662487" cy="4895850"/>
          </a:xfrm>
          <a:solidFill>
            <a:srgbClr val="FFC000"/>
          </a:solidFill>
          <a:ln w="57150">
            <a:solidFill>
              <a:srgbClr val="990033"/>
            </a:solidFill>
          </a:ln>
        </p:spPr>
        <p:txBody>
          <a:bodyPr anchor="ctr"/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Counselors</a:t>
            </a:r>
            <a:r>
              <a:rPr lang="en-US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Specialised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staff </a:t>
            </a:r>
            <a:r>
              <a:rPr lang="en-US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small group school support sessions: </a:t>
            </a:r>
            <a:r>
              <a:rPr lang="en-US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Promociona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Classrooms.</a:t>
            </a:r>
            <a:r>
              <a:rPr lang="en-US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Coordinators.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28800"/>
            <a:ext cx="3919537" cy="4824413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26628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/>
          </p:cNvSpPr>
          <p:nvPr>
            <p:ph type="body" idx="4294967295"/>
          </p:nvPr>
        </p:nvSpPr>
        <p:spPr>
          <a:xfrm>
            <a:off x="179388" y="1998663"/>
            <a:ext cx="8767762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800" smtClean="0"/>
          </a:p>
          <a:p>
            <a:pPr>
              <a:buFont typeface="Arial" charset="0"/>
              <a:buNone/>
            </a:pPr>
            <a:endParaRPr lang="es-ES" sz="2800" smtClean="0"/>
          </a:p>
          <a:p>
            <a:pPr>
              <a:buFont typeface="Arial" charset="0"/>
              <a:buNone/>
            </a:pPr>
            <a:endParaRPr lang="es-ES" sz="2800" smtClean="0"/>
          </a:p>
        </p:txBody>
      </p:sp>
      <p:sp>
        <p:nvSpPr>
          <p:cNvPr id="28674" name="1 Título"/>
          <p:cNvSpPr>
            <a:spLocks noGrp="1"/>
          </p:cNvSpPr>
          <p:nvPr>
            <p:ph type="title" idx="4294967295"/>
          </p:nvPr>
        </p:nvSpPr>
        <p:spPr>
          <a:xfrm>
            <a:off x="179388" y="442913"/>
            <a:ext cx="6777037" cy="865187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CURRENT PROGRAMME’S DATA</a:t>
            </a:r>
            <a:br>
              <a:rPr lang="es-ES" sz="3200" b="1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</a:br>
            <a:r>
              <a:rPr lang="es-ES" sz="3200" b="1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2010-2011</a:t>
            </a:r>
            <a:endParaRPr lang="es-ES" sz="3200" smtClean="0">
              <a:solidFill>
                <a:srgbClr val="82244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5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1" y="1700807"/>
          <a:ext cx="8768351" cy="501998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54223"/>
                <a:gridCol w="1829952"/>
                <a:gridCol w="2192088"/>
                <a:gridCol w="2192088"/>
              </a:tblGrid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FF00"/>
                          </a:solidFill>
                          <a:effectLst/>
                        </a:rPr>
                        <a:t>REGIONS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FF00"/>
                          </a:solidFill>
                          <a:effectLst/>
                        </a:rPr>
                        <a:t>Nº CENTRES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FF00"/>
                          </a:solidFill>
                          <a:effectLst/>
                        </a:rPr>
                        <a:t>Nº FAMILIES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 STUDENTS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</a:tr>
              <a:tr h="40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Andalucía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339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Asturias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Cantabria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Castilla La Mancha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Castilla y León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Cataluña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Comunidad Valenciana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Extremadura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effectLst/>
                        </a:rPr>
                        <a:t>Galicia</a:t>
                      </a:r>
                      <a:endParaRPr lang="es-ES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Madrid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Murcia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Navarra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82244E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218</a:t>
                      </a: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605</a:t>
                      </a: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692</a:t>
                      </a:r>
                    </a:p>
                  </a:txBody>
                  <a:tcPr marL="68580" marR="68580" marT="0" marB="0">
                    <a:solidFill>
                      <a:srgbClr val="82244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/>
          </p:cNvSpPr>
          <p:nvPr>
            <p:ph type="body" idx="4294967295"/>
          </p:nvPr>
        </p:nvSpPr>
        <p:spPr>
          <a:xfrm>
            <a:off x="179388" y="1998663"/>
            <a:ext cx="8767762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800" smtClean="0"/>
          </a:p>
          <a:p>
            <a:pPr>
              <a:buFont typeface="Arial" charset="0"/>
              <a:buNone/>
            </a:pPr>
            <a:endParaRPr lang="es-ES" sz="2800" smtClean="0"/>
          </a:p>
          <a:p>
            <a:pPr>
              <a:buFont typeface="Arial" charset="0"/>
              <a:buNone/>
            </a:pPr>
            <a:endParaRPr lang="es-ES" sz="2800" smtClean="0"/>
          </a:p>
        </p:txBody>
      </p:sp>
      <p:sp>
        <p:nvSpPr>
          <p:cNvPr id="29698" name="1 Título"/>
          <p:cNvSpPr>
            <a:spLocks noGrp="1"/>
          </p:cNvSpPr>
          <p:nvPr>
            <p:ph type="title" idx="4294967295"/>
          </p:nvPr>
        </p:nvSpPr>
        <p:spPr>
          <a:xfrm>
            <a:off x="179388" y="442913"/>
            <a:ext cx="6777037" cy="865187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SOME RELEVANT DATA</a:t>
            </a:r>
            <a:br>
              <a:rPr lang="es-ES" sz="3200" b="1" dirty="0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</a:br>
            <a:r>
              <a:rPr lang="es-ES" sz="3200" b="1" dirty="0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2010-2011</a:t>
            </a:r>
            <a:endParaRPr lang="es-ES" sz="3200" dirty="0" smtClean="0">
              <a:solidFill>
                <a:srgbClr val="82244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699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779838" y="1701800"/>
            <a:ext cx="5148262" cy="5016500"/>
          </a:xfrm>
          <a:prstGeom prst="rect">
            <a:avLst/>
          </a:prstGeom>
          <a:solidFill>
            <a:srgbClr val="82244E"/>
          </a:solidFill>
        </p:spPr>
        <p:txBody>
          <a:bodyPr>
            <a:spAutoFit/>
          </a:bodyPr>
          <a:lstStyle/>
          <a:p>
            <a:pPr marL="276225" indent="-276225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80% of the students from the last year of Primary Education passed to the first year of Secondary Education.</a:t>
            </a:r>
          </a:p>
          <a:p>
            <a:pPr marL="276225" indent="-276225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79% of the students of the last year of Secondary Education have graduated. Most of them will continue to study.</a:t>
            </a:r>
          </a:p>
        </p:txBody>
      </p:sp>
      <p:pic>
        <p:nvPicPr>
          <p:cNvPr id="29701" name="Picture 8" descr="mad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73238"/>
            <a:ext cx="3259138" cy="4895850"/>
          </a:xfrm>
          <a:prstGeom prst="rect">
            <a:avLst/>
          </a:prstGeom>
          <a:noFill/>
          <a:ln w="57150">
            <a:solidFill>
              <a:srgbClr val="82244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62670"/>
            <a:ext cx="6203032" cy="634082"/>
          </a:xfrm>
        </p:spPr>
        <p:txBody>
          <a:bodyPr/>
          <a:lstStyle/>
          <a:p>
            <a:r>
              <a:rPr lang="es-ES" b="1" dirty="0" smtClean="0">
                <a:solidFill>
                  <a:srgbClr val="990033"/>
                </a:solidFill>
              </a:rPr>
              <a:t>KEYS OF INTERVENTION</a:t>
            </a:r>
            <a:endParaRPr lang="es-ES" b="1" dirty="0">
              <a:solidFill>
                <a:srgbClr val="99003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42044"/>
            <a:ext cx="8748000" cy="5112568"/>
          </a:xfrm>
          <a:solidFill>
            <a:srgbClr val="FFC000"/>
          </a:solidFill>
          <a:ln w="38100">
            <a:solidFill>
              <a:srgbClr val="990033"/>
            </a:solidFill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Individualised pathways </a:t>
            </a:r>
            <a:r>
              <a:rPr lang="en-GB" sz="2600" b="1" dirty="0" smtClean="0"/>
              <a:t>with a community and integrated approach.</a:t>
            </a:r>
          </a:p>
          <a:p>
            <a:pPr>
              <a:spcBef>
                <a:spcPts val="400"/>
              </a:spcBef>
            </a:pPr>
            <a:r>
              <a:rPr lang="en-GB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of families and schools</a:t>
            </a:r>
            <a:r>
              <a:rPr lang="en-GB" sz="2600" b="1" dirty="0" smtClean="0">
                <a:solidFill>
                  <a:srgbClr val="990033"/>
                </a:solidFill>
              </a:rPr>
              <a:t> </a:t>
            </a:r>
            <a:r>
              <a:rPr lang="en-GB" sz="2600" b="1" dirty="0" smtClean="0"/>
              <a:t>(formal agreement)</a:t>
            </a:r>
          </a:p>
          <a:p>
            <a:pPr>
              <a:spcBef>
                <a:spcPts val="400"/>
              </a:spcBef>
            </a:pPr>
            <a:r>
              <a:rPr lang="en-GB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approach: </a:t>
            </a:r>
            <a:r>
              <a:rPr lang="en-GB" sz="2600" b="1" dirty="0" smtClean="0"/>
              <a:t>selection of those Roma students better positioned to succeed to serve as a reference for the rest.</a:t>
            </a:r>
          </a:p>
          <a:p>
            <a:pPr>
              <a:spcBef>
                <a:spcPts val="400"/>
              </a:spcBef>
            </a:pPr>
            <a:r>
              <a:rPr lang="en-GB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PROMOCIONA classrooms</a:t>
            </a:r>
          </a:p>
          <a:p>
            <a:pPr>
              <a:spcBef>
                <a:spcPts val="400"/>
              </a:spcBef>
            </a:pPr>
            <a:r>
              <a:rPr lang="en-GB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tools </a:t>
            </a:r>
            <a:r>
              <a:rPr lang="en-GB" sz="2600" b="1" dirty="0" smtClean="0"/>
              <a:t>for monitoring and evaluation (database)</a:t>
            </a:r>
          </a:p>
          <a:p>
            <a:pPr>
              <a:spcBef>
                <a:spcPts val="400"/>
              </a:spcBef>
            </a:pPr>
            <a:r>
              <a:rPr lang="en-GB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of a wide set of partners </a:t>
            </a:r>
            <a:r>
              <a:rPr lang="en-GB" sz="2600" b="1" dirty="0" smtClean="0"/>
              <a:t>through co-financing (public administrations at local, regional and state level, as well as private organisations)</a:t>
            </a:r>
          </a:p>
          <a:p>
            <a:pPr>
              <a:spcBef>
                <a:spcPts val="400"/>
              </a:spcBef>
            </a:pPr>
            <a:r>
              <a:rPr lang="en-GB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 actions </a:t>
            </a:r>
            <a:r>
              <a:rPr lang="en-GB" sz="2600" b="1" dirty="0" smtClean="0"/>
              <a:t>(research and awareness raising campaign)</a:t>
            </a:r>
          </a:p>
          <a:p>
            <a:pPr>
              <a:spcBef>
                <a:spcPts val="400"/>
              </a:spcBef>
            </a:pPr>
            <a:endParaRPr lang="en-GB" sz="2600" dirty="0" smtClean="0">
              <a:solidFill>
                <a:srgbClr val="990033"/>
              </a:solidFill>
            </a:endParaRPr>
          </a:p>
          <a:p>
            <a:pPr>
              <a:spcBef>
                <a:spcPts val="400"/>
              </a:spcBef>
            </a:pPr>
            <a:endParaRPr lang="en-GB" sz="2600" dirty="0">
              <a:solidFill>
                <a:srgbClr val="990033"/>
              </a:solidFill>
            </a:endParaRPr>
          </a:p>
        </p:txBody>
      </p:sp>
      <p:pic>
        <p:nvPicPr>
          <p:cNvPr id="5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3933825"/>
            <a:ext cx="398621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714875" y="1143000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PRESENTACIÓN</a:t>
            </a:r>
          </a:p>
        </p:txBody>
      </p:sp>
      <p:pic>
        <p:nvPicPr>
          <p:cNvPr id="307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089025"/>
            <a:ext cx="40005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38" y="3933825"/>
            <a:ext cx="40465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1 Grupo"/>
          <p:cNvGrpSpPr>
            <a:grpSpLocks/>
          </p:cNvGrpSpPr>
          <p:nvPr/>
        </p:nvGrpSpPr>
        <p:grpSpPr bwMode="auto">
          <a:xfrm>
            <a:off x="4643438" y="1089025"/>
            <a:ext cx="4256087" cy="2700338"/>
            <a:chOff x="4643439" y="729000"/>
            <a:chExt cx="4255702" cy="2700000"/>
          </a:xfrm>
        </p:grpSpPr>
        <p:pic>
          <p:nvPicPr>
            <p:cNvPr id="30729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9425" y="729000"/>
              <a:ext cx="2069716" cy="27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9" y="729000"/>
              <a:ext cx="2041875" cy="27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6" name="Rectangle 2"/>
          <p:cNvSpPr txBox="1">
            <a:spLocks noChangeArrowheads="1"/>
          </p:cNvSpPr>
          <p:nvPr/>
        </p:nvSpPr>
        <p:spPr bwMode="auto">
          <a:xfrm>
            <a:off x="395288" y="476250"/>
            <a:ext cx="6121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INFORMATIVE BROCHURES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5425" y="2924175"/>
            <a:ext cx="8667750" cy="1871663"/>
          </a:xfrm>
          <a:prstGeom prst="rect">
            <a:avLst/>
          </a:prstGeom>
          <a:solidFill>
            <a:srgbClr val="82244E"/>
          </a:solidFill>
        </p:spPr>
        <p:txBody>
          <a:bodyPr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+mn-lt"/>
                <a:ea typeface="+mj-ea"/>
                <a:cs typeface="Tahoma" pitchFamily="34" charset="0"/>
              </a:rPr>
              <a:t>Available in </a:t>
            </a:r>
            <a:r>
              <a:rPr lang="en-US" sz="3200" b="1" dirty="0" err="1">
                <a:solidFill>
                  <a:srgbClr val="FFFF00"/>
                </a:solidFill>
                <a:latin typeface="+mn-lt"/>
                <a:ea typeface="+mj-ea"/>
                <a:cs typeface="Tahoma" pitchFamily="34" charset="0"/>
              </a:rPr>
              <a:t>english</a:t>
            </a:r>
            <a:r>
              <a:rPr lang="en-US" sz="3200" b="1" dirty="0">
                <a:solidFill>
                  <a:srgbClr val="FFFF00"/>
                </a:solidFill>
                <a:latin typeface="+mn-lt"/>
                <a:ea typeface="+mj-ea"/>
                <a:cs typeface="Tahoma" pitchFamily="34" charset="0"/>
              </a:rPr>
              <a:t> at: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Tahoma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http://www.gitanos.org/upload/89/64/AF_Folleto_PROMOCIONA_INGLES.pdf</a:t>
            </a:r>
            <a:endParaRPr lang="es-ES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3100" b="1" dirty="0">
              <a:solidFill>
                <a:srgbClr val="FFFF00"/>
              </a:solidFill>
              <a:latin typeface="+mn-lt"/>
              <a:ea typeface="+mj-ea"/>
              <a:cs typeface="Tahoma" pitchFamily="34" charset="0"/>
            </a:endParaRPr>
          </a:p>
        </p:txBody>
      </p:sp>
      <p:pic>
        <p:nvPicPr>
          <p:cNvPr id="30728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81100"/>
            <a:ext cx="42052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2"/>
          <p:cNvSpPr txBox="1">
            <a:spLocks noChangeArrowheads="1"/>
          </p:cNvSpPr>
          <p:nvPr/>
        </p:nvSpPr>
        <p:spPr bwMode="auto">
          <a:xfrm>
            <a:off x="329547" y="247632"/>
            <a:ext cx="85392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SOCIAL AWARENESS-RAISING CAMPAIGN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ON EDUCATION: 2010-2011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8544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C:\Users\mchamorro\Desktop\INGLES\posters ingles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77512">
            <a:off x="5740400" y="2411413"/>
            <a:ext cx="27844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 descr="C:\Users\mchamorro\Desktop\INGLES\posters ingle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0094">
            <a:off x="3873500" y="1725613"/>
            <a:ext cx="28829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2 Marcador de contenido"/>
          <p:cNvSpPr>
            <a:spLocks noGrp="1"/>
          </p:cNvSpPr>
          <p:nvPr>
            <p:ph idx="1"/>
          </p:nvPr>
        </p:nvSpPr>
        <p:spPr>
          <a:xfrm>
            <a:off x="323528" y="5229225"/>
            <a:ext cx="8539485" cy="1368425"/>
          </a:xfrm>
          <a:solidFill>
            <a:srgbClr val="969696"/>
          </a:solidFill>
        </p:spPr>
        <p:txBody>
          <a:bodyPr>
            <a:normAutofit fontScale="925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s-E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AVAILABLE AT: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http://www.gitanos.org/demayorquieroser/</a:t>
            </a:r>
          </a:p>
          <a:p>
            <a:pPr algn="ctr">
              <a:defRPr/>
            </a:pPr>
            <a:endParaRPr lang="es-E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niña chand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88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4149080"/>
            <a:ext cx="4139952" cy="2376264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lvl="1" fontAlgn="auto">
              <a:spcBef>
                <a:spcPct val="2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OBJECTIVE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To stress the </a:t>
            </a:r>
            <a:r>
              <a:rPr lang="en-GB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responsability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of all public institutions and to get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Roma families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youth to value education. </a:t>
            </a:r>
            <a:endParaRPr lang="en-GB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22581" y="0"/>
            <a:ext cx="9144000" cy="836613"/>
          </a:xfrm>
          <a:prstGeom prst="rect">
            <a:avLst/>
          </a:prstGeom>
          <a:solidFill>
            <a:srgbClr val="969696">
              <a:alpha val="84706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When I grow up I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want to be</a:t>
            </a:r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gram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198"/>
            <a:ext cx="9144000" cy="45368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6632"/>
            <a:ext cx="8713788" cy="2204566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PROMOCIONA 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Programme</a:t>
            </a:r>
            <a:r>
              <a:rPr lang="en-US" b="1" dirty="0" smtClean="0">
                <a:solidFill>
                  <a:srgbClr val="990033"/>
                </a:solidFill>
                <a:latin typeface="+mj-lt"/>
                <a:cs typeface="Tahoma" pitchFamily="34" charset="0"/>
              </a:rPr>
              <a:t>: </a:t>
            </a:r>
            <a:r>
              <a:rPr lang="en-US" b="1" dirty="0" smtClean="0">
                <a:latin typeface="+mj-lt"/>
                <a:cs typeface="Tahoma" pitchFamily="34" charset="0"/>
              </a:rPr>
              <a:t>Educational support and guidance </a:t>
            </a:r>
            <a:r>
              <a:rPr lang="en-US" b="1" dirty="0" smtClean="0">
                <a:latin typeface="+mj-lt"/>
                <a:ea typeface="Segoe UI Symbol" pitchFamily="34" charset="0"/>
                <a:cs typeface="Tahoma" pitchFamily="34" charset="0"/>
              </a:rPr>
              <a:t>programme</a:t>
            </a:r>
            <a:r>
              <a:rPr lang="en-US" b="1" dirty="0" smtClean="0">
                <a:latin typeface="+mj-lt"/>
                <a:cs typeface="Tahoma" pitchFamily="34" charset="0"/>
              </a:rPr>
              <a:t> for Roma youth and their families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b="1" dirty="0" smtClean="0">
                <a:latin typeface="+mj-lt"/>
                <a:cs typeface="Tahoma" pitchFamily="34" charset="0"/>
              </a:rPr>
              <a:t>Executed </a:t>
            </a:r>
            <a:r>
              <a:rPr lang="en-US" b="1" dirty="0" smtClean="0">
                <a:latin typeface="+mj-lt"/>
                <a:cs typeface="Tahoma" pitchFamily="34" charset="0"/>
              </a:rPr>
              <a:t>by: </a:t>
            </a:r>
            <a:r>
              <a:rPr lang="en-US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Fundación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Secretariado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Gitano</a:t>
            </a:r>
            <a:r>
              <a:rPr lang="en-US" b="1" dirty="0" smtClean="0">
                <a:solidFill>
                  <a:srgbClr val="A50021"/>
                </a:solidFill>
                <a:latin typeface="+mj-lt"/>
                <a:cs typeface="Tahoma" pitchFamily="34" charset="0"/>
              </a:rPr>
              <a:t> </a:t>
            </a:r>
            <a:r>
              <a:rPr lang="en-US" b="1" dirty="0" smtClean="0">
                <a:latin typeface="+mj-lt"/>
                <a:cs typeface="Tahoma" pitchFamily="34" charset="0"/>
              </a:rPr>
              <a:t>(non-profit social organisation)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50454" y="404812"/>
            <a:ext cx="4500562" cy="2664148"/>
          </a:xfrm>
          <a:prstGeom prst="rect">
            <a:avLst/>
          </a:prstGeom>
          <a:solidFill>
            <a:srgbClr val="C0C0C0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566738" fontAlgn="auto">
              <a:spcBef>
                <a:spcPct val="20000"/>
              </a:spcBef>
              <a:spcAft>
                <a:spcPts val="0"/>
              </a:spcAft>
            </a:pPr>
            <a:r>
              <a:rPr lang="en-GB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Strategy 2010: </a:t>
            </a:r>
            <a:r>
              <a:rPr lang="en-GB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marL="530225" lvl="2" indent="-354013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Focus on Roma families 2010-2011- </a:t>
            </a:r>
            <a:r>
              <a:rPr lang="en-GB" sz="26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Photo-Van</a:t>
            </a:r>
          </a:p>
          <a:p>
            <a:pPr marL="530225" lvl="2" indent="-354013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Focus on key stakeholder </a:t>
            </a:r>
            <a:r>
              <a:rPr lang="en-GB" sz="26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Public events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lang="en-GB" sz="26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5004048" y="4149081"/>
            <a:ext cx="3960440" cy="2448570"/>
          </a:xfrm>
          <a:prstGeom prst="flowChartAlternateProcess">
            <a:avLst/>
          </a:prstGeom>
          <a:solidFill>
            <a:srgbClr val="C0C0C0"/>
          </a:solidFill>
          <a:ln w="2540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GB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Strategy 2011- 2012</a:t>
            </a:r>
            <a:r>
              <a:rPr lang="en-GB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  <a:p>
            <a:pPr marL="722313" lvl="1" indent="-279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Focus on Roma</a:t>
            </a:r>
          </a:p>
          <a:p>
            <a:pPr marL="442913" lvl="1" fontAlgn="auto">
              <a:spcBef>
                <a:spcPts val="0"/>
              </a:spcBef>
              <a:spcAft>
                <a:spcPts val="0"/>
              </a:spcAft>
            </a:pPr>
            <a:r>
              <a:rPr lang="en-GB" sz="2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families</a:t>
            </a:r>
          </a:p>
          <a:p>
            <a:pPr marL="722313" lvl="1" indent="-279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Focus on youth</a:t>
            </a:r>
          </a:p>
          <a:p>
            <a:pPr marL="722313" lvl="1" indent="-279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Focus on society</a:t>
            </a:r>
            <a:endParaRPr lang="en-GB" sz="2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2292" name="Picture 8" descr="mad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0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badajoz panoramic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95536" y="5776808"/>
            <a:ext cx="8748464" cy="892552"/>
          </a:xfrm>
          <a:prstGeom prst="rect">
            <a:avLst/>
          </a:prstGeom>
          <a:solidFill>
            <a:srgbClr val="C0C0C0">
              <a:alpha val="8588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r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</a:t>
            </a:r>
            <a:r>
              <a:rPr lang="en-GB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van</a:t>
            </a:r>
            <a:r>
              <a:rPr lang="en-GB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(a photographic studio) has travelled around Spain, taking pictures of Roma children. </a:t>
            </a:r>
            <a:endParaRPr lang="en-GB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ni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45593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NIÑA PELUQU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88900"/>
            <a:ext cx="4513262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" y="5856497"/>
            <a:ext cx="8459788" cy="981075"/>
          </a:xfrm>
          <a:solidFill>
            <a:srgbClr val="969696">
              <a:alpha val="38039"/>
            </a:srgbClr>
          </a:solidFill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Roma </a:t>
            </a:r>
            <a:r>
              <a:rPr lang="es-E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children</a:t>
            </a:r>
            <a:r>
              <a:rPr lang="es-E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and </a:t>
            </a:r>
            <a:r>
              <a:rPr lang="es-E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their</a:t>
            </a:r>
            <a:r>
              <a:rPr lang="es-E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dreams</a:t>
            </a:r>
            <a:endParaRPr lang="es-E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palencia 72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0" y="6021388"/>
            <a:ext cx="9144000" cy="830997"/>
          </a:xfrm>
          <a:prstGeom prst="rect">
            <a:avLst/>
          </a:prstGeom>
          <a:solidFill>
            <a:srgbClr val="969696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r" fontAlgn="auto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</a:t>
            </a:r>
            <a:r>
              <a:rPr lang="es-E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Whatever</a:t>
            </a:r>
            <a:r>
              <a:rPr lang="es-E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your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dream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may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be,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finish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Secondary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School</a:t>
            </a:r>
            <a:endParaRPr lang="es-E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lvl="2" algn="r" fontAlgn="auto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Roma 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with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education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Roma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with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future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</a:t>
            </a:r>
            <a:endParaRPr lang="es-E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0"/>
            <a:ext cx="89979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 rot="20144982">
            <a:off x="0" y="3313147"/>
            <a:ext cx="9144000" cy="907941"/>
          </a:xfrm>
          <a:prstGeom prst="rect">
            <a:avLst/>
          </a:prstGeom>
          <a:solidFill>
            <a:srgbClr val="C0C0C0">
              <a:alpha val="8313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1.400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Roma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families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(4.200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people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were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directly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involved</a:t>
            </a:r>
            <a:endParaRPr lang="es-E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14 </a:t>
            </a: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different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cities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 2010</a:t>
            </a:r>
          </a:p>
        </p:txBody>
      </p:sp>
    </p:spTree>
    <p:extLst>
      <p:ext uri="{BB962C8B-B14F-4D97-AF65-F5344CB8AC3E}">
        <p14:creationId xmlns:p14="http://schemas.microsoft.com/office/powerpoint/2010/main" val="40396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969696">
              <a:alpha val="89018"/>
            </a:srgbClr>
          </a:solidFill>
        </p:spPr>
        <p:txBody>
          <a:bodyPr/>
          <a:lstStyle/>
          <a:p>
            <a:pPr algn="r" eaLnBrk="1" hangingPunct="1"/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Awareness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materials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836712"/>
            <a:ext cx="9144000" cy="6300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Printed material: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posters, displays, banner, roll-ups…</a:t>
            </a:r>
          </a:p>
          <a:p>
            <a:pPr marL="742950" lvl="1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Publications: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brochures, magazines…</a:t>
            </a:r>
            <a:endParaRPr lang="en-GB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39552" y="1454816"/>
            <a:ext cx="8065844" cy="5401072"/>
            <a:chOff x="539552" y="1484312"/>
            <a:chExt cx="8065844" cy="5401072"/>
          </a:xfrm>
        </p:grpSpPr>
        <p:pic>
          <p:nvPicPr>
            <p:cNvPr id="17412" name="Picture 9" descr="poster_ingl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484312"/>
              <a:ext cx="3745702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10" descr="posters ingles-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1485384"/>
              <a:ext cx="3745364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270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7" descr="ministros 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35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808658"/>
          </a:xfrm>
          <a:prstGeom prst="rect">
            <a:avLst/>
          </a:prstGeom>
          <a:solidFill>
            <a:srgbClr val="969696">
              <a:alpha val="72156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Support by </a:t>
            </a:r>
            <a:r>
              <a:rPr lang="en-GB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stakeholders </a:t>
            </a:r>
            <a:endParaRPr lang="en-GB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79388" y="6237288"/>
            <a:ext cx="8964612" cy="3968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Former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Minister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of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Culture;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President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of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The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FSG,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Minister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of Social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Affairs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and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Minister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of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Education</a:t>
            </a:r>
            <a:endParaRPr lang="es-E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809" y="5734050"/>
              <a:ext cx="1439863" cy="331788"/>
            </p14:xfrm>
          </p:contentPart>
        </mc:Choice>
        <mc:Fallback>
          <p:pic>
            <p:nvPicPr>
              <p:cNvPr id="102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51" y="5717497"/>
                <a:ext cx="1473340" cy="3648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8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niños escenar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50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C0C0C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lang="es-ES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714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s-E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Public</a:t>
            </a:r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events</a:t>
            </a:r>
            <a:r>
              <a:rPr lang="es-E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s-E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endParaRPr lang="es-ES" sz="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31825" indent="-3603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s-E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3.900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People</a:t>
            </a:r>
            <a:r>
              <a: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attended</a:t>
            </a:r>
            <a:r>
              <a:rPr lang="es-E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</a:t>
            </a:r>
            <a:r>
              <a: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presentations</a:t>
            </a:r>
            <a:r>
              <a: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 2010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8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23399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483" name="Picture 12" descr="camaras git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  <a:solidFill>
            <a:srgbClr val="C0C0C0">
              <a:alpha val="89018"/>
            </a:srgbClr>
          </a:solidFill>
        </p:spPr>
        <p:txBody>
          <a:bodyPr/>
          <a:lstStyle/>
          <a:p>
            <a:pPr algn="r" eaLnBrk="1" hangingPunct="1"/>
            <a:r>
              <a:rPr lang="es-E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Mass</a:t>
            </a: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media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impact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3399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  <a:solidFill>
            <a:srgbClr val="C0C0C0">
              <a:alpha val="89018"/>
            </a:srgbClr>
          </a:solidFill>
        </p:spPr>
        <p:txBody>
          <a:bodyPr/>
          <a:lstStyle/>
          <a:p>
            <a:pPr algn="r" eaLnBrk="1" hangingPunct="1"/>
            <a:r>
              <a:rPr lang="es-E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Mass</a:t>
            </a: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media </a:t>
            </a: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impact</a:t>
            </a:r>
            <a:endParaRPr lang="es-E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508" name="Picture 5" descr="nytlogo379x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609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28813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elpa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412875"/>
            <a:ext cx="307181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elpai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133600"/>
            <a:ext cx="14398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telecinco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573463"/>
            <a:ext cx="24479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el periodico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3573463"/>
            <a:ext cx="1716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 descr="logo t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45085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6" descr="tv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5013325"/>
            <a:ext cx="16605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7" descr="presentadora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25" y="4437063"/>
            <a:ext cx="15843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32637" y="449769"/>
            <a:ext cx="3199603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A50021"/>
                </a:solidFill>
              </a:rPr>
              <a:t>RATIONALE </a:t>
            </a:r>
            <a:endParaRPr lang="es-ES" b="1" dirty="0">
              <a:solidFill>
                <a:srgbClr val="A50021"/>
              </a:solidFill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107504" y="2060848"/>
            <a:ext cx="8964488" cy="4536504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FSG has been implementing since 2000 the</a:t>
            </a:r>
            <a:r>
              <a:rPr lang="en-US" sz="2400" b="1" dirty="0" smtClean="0">
                <a:solidFill>
                  <a:srgbClr val="A50021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ACCEDER </a:t>
            </a:r>
            <a:r>
              <a:rPr lang="en-US" sz="26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programme</a:t>
            </a:r>
            <a:r>
              <a:rPr lang="en-US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aiming at the access of the Roma community to the </a:t>
            </a:r>
            <a:r>
              <a:rPr lang="en-US" sz="2400" b="1" dirty="0" err="1" smtClean="0">
                <a:latin typeface="+mj-lt"/>
              </a:rPr>
              <a:t>labour</a:t>
            </a:r>
            <a:r>
              <a:rPr lang="en-US" sz="2400" b="1" dirty="0" smtClean="0">
                <a:latin typeface="+mj-lt"/>
              </a:rPr>
              <a:t> market</a:t>
            </a:r>
          </a:p>
          <a:p>
            <a:r>
              <a:rPr lang="en-US" sz="2400" b="1" dirty="0" smtClean="0">
                <a:latin typeface="+mj-lt"/>
              </a:rPr>
              <a:t>In 2005 FSG made a research on </a:t>
            </a:r>
            <a:r>
              <a:rPr lang="en-US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n-US" sz="2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 population and employment</a:t>
            </a:r>
            <a:r>
              <a:rPr lang="en-US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r>
              <a:rPr lang="en-US" sz="2400" b="1" dirty="0" smtClean="0">
                <a:solidFill>
                  <a:srgbClr val="A50021"/>
                </a:solidFill>
                <a:latin typeface="+mj-lt"/>
              </a:rPr>
              <a:t>. </a:t>
            </a:r>
            <a:r>
              <a:rPr lang="en-US" sz="2400" b="1" dirty="0" smtClean="0">
                <a:latin typeface="+mj-lt"/>
              </a:rPr>
              <a:t>It confirmed that the low academic level of the Roma has a profound effect on all aspects of employment and occupation (low qualification, instability, underemployment, unemployment).</a:t>
            </a:r>
          </a:p>
          <a:p>
            <a:r>
              <a:rPr lang="en-US" sz="2400" b="1" dirty="0" smtClean="0">
                <a:latin typeface="+mj-lt"/>
              </a:rPr>
              <a:t>For the programming </a:t>
            </a:r>
            <a:r>
              <a:rPr lang="en-US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period 2007-2013 ACCEDER </a:t>
            </a:r>
            <a:r>
              <a:rPr lang="en-US" sz="26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programme</a:t>
            </a:r>
            <a:r>
              <a:rPr lang="en-US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incorporated  specific actions for Roma education </a:t>
            </a:r>
            <a:r>
              <a:rPr lang="en-US" sz="2400" b="1" dirty="0" smtClean="0">
                <a:latin typeface="+mj-lt"/>
              </a:rPr>
              <a:t>to increase the academic success of the Roma.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ACCEDER = Employment +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ducation</a:t>
            </a: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agen 2" descr="2009_0122secre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6537"/>
            <a:ext cx="2736304" cy="20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ultim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88791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3 CuadroTexto"/>
          <p:cNvSpPr txBox="1">
            <a:spLocks noChangeArrowheads="1"/>
          </p:cNvSpPr>
          <p:nvPr/>
        </p:nvSpPr>
        <p:spPr bwMode="auto">
          <a:xfrm>
            <a:off x="1714500" y="785813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4000" b="1">
                <a:solidFill>
                  <a:prstClr val="white"/>
                </a:solidFill>
                <a:latin typeface="Calibri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835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27584" y="5212357"/>
            <a:ext cx="7848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Multi-Regional Operational Programme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 2007-2013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Social Fund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336704" cy="47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-36512" y="101586"/>
            <a:ext cx="7200800" cy="1512466"/>
          </a:xfrm>
        </p:spPr>
        <p:txBody>
          <a:bodyPr/>
          <a:lstStyle/>
          <a:p>
            <a:r>
              <a:rPr lang="en-GB" sz="3000" b="1" dirty="0" smtClean="0">
                <a:solidFill>
                  <a:srgbClr val="A50021"/>
                </a:solidFill>
              </a:rPr>
              <a:t>The Programme started in 2008 as a Pilot project with activities in 4 cities</a:t>
            </a:r>
          </a:p>
          <a:p>
            <a:r>
              <a:rPr lang="en-GB" sz="3000" b="1" dirty="0" smtClean="0">
                <a:solidFill>
                  <a:srgbClr val="A50021"/>
                </a:solidFill>
              </a:rPr>
              <a:t>It is currently implemented in 27 cities</a:t>
            </a:r>
          </a:p>
          <a:p>
            <a:pPr>
              <a:buNone/>
            </a:pPr>
            <a:endParaRPr lang="en-GB" sz="3000" dirty="0"/>
          </a:p>
        </p:txBody>
      </p:sp>
      <p:grpSp>
        <p:nvGrpSpPr>
          <p:cNvPr id="4" name="4 Grupo"/>
          <p:cNvGrpSpPr>
            <a:grpSpLocks/>
          </p:cNvGrpSpPr>
          <p:nvPr/>
        </p:nvGrpSpPr>
        <p:grpSpPr bwMode="auto">
          <a:xfrm>
            <a:off x="0" y="1772816"/>
            <a:ext cx="9144000" cy="5085184"/>
            <a:chOff x="179512" y="1047817"/>
            <a:chExt cx="8784976" cy="5621543"/>
          </a:xfrm>
        </p:grpSpPr>
        <p:pic>
          <p:nvPicPr>
            <p:cNvPr id="5" name="Picture 3" descr="G:\IntervSocial\Areas\Educación\PROMOCIONA\Programa Promociona\MapaPromociona_Oct20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047817"/>
              <a:ext cx="8784976" cy="5621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2 CuadroTexto"/>
            <p:cNvSpPr txBox="1">
              <a:spLocks noChangeArrowheads="1"/>
            </p:cNvSpPr>
            <p:nvPr/>
          </p:nvSpPr>
          <p:spPr bwMode="auto">
            <a:xfrm>
              <a:off x="179512" y="2480672"/>
              <a:ext cx="2880320" cy="12588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800" b="1" dirty="0">
                  <a:solidFill>
                    <a:srgbClr val="82244E"/>
                  </a:solidFill>
                  <a:latin typeface="Tahoma" pitchFamily="34" charset="0"/>
                  <a:cs typeface="Tahoma" pitchFamily="34" charset="0"/>
                </a:rPr>
                <a:t>2010-2011</a:t>
              </a:r>
            </a:p>
            <a:p>
              <a:pPr lvl="1"/>
              <a:r>
                <a:rPr lang="es-ES" sz="2000" b="1" dirty="0">
                  <a:solidFill>
                    <a:srgbClr val="82244E"/>
                  </a:solidFill>
                  <a:latin typeface="Tahoma" pitchFamily="34" charset="0"/>
                  <a:cs typeface="Tahoma" pitchFamily="34" charset="0"/>
                </a:rPr>
                <a:t>12 Regions. </a:t>
              </a:r>
              <a:endParaRPr lang="es-ES" sz="2000" b="1" dirty="0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endParaRPr>
            </a:p>
            <a:p>
              <a:pPr lvl="1"/>
              <a:r>
                <a:rPr lang="es-ES" sz="2000" b="1" dirty="0" smtClean="0">
                  <a:solidFill>
                    <a:srgbClr val="82244E"/>
                  </a:solidFill>
                  <a:latin typeface="Tahoma" pitchFamily="34" charset="0"/>
                  <a:cs typeface="Tahoma" pitchFamily="34" charset="0"/>
                </a:rPr>
                <a:t>27 </a:t>
              </a:r>
              <a:r>
                <a:rPr lang="es-ES" sz="2000" b="1" dirty="0">
                  <a:solidFill>
                    <a:srgbClr val="82244E"/>
                  </a:solidFill>
                  <a:latin typeface="Tahoma" pitchFamily="34" charset="0"/>
                  <a:cs typeface="Tahoma" pitchFamily="34" charset="0"/>
                </a:rPr>
                <a:t>Cities</a:t>
              </a:r>
            </a:p>
          </p:txBody>
        </p:sp>
        <p:sp>
          <p:nvSpPr>
            <p:cNvPr id="7" name="3 CuadroTexto"/>
            <p:cNvSpPr txBox="1">
              <a:spLocks noChangeArrowheads="1"/>
            </p:cNvSpPr>
            <p:nvPr/>
          </p:nvSpPr>
          <p:spPr bwMode="auto">
            <a:xfrm>
              <a:off x="1619672" y="6309320"/>
              <a:ext cx="792088" cy="3600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</p:grpSp>
      <p:pic>
        <p:nvPicPr>
          <p:cNvPr id="8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813"/>
            <a:ext cx="6121029" cy="575915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OVERALL OBJECTIVE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7"/>
            <a:ext cx="4392488" cy="5805264"/>
          </a:xfrm>
          <a:ln w="38100">
            <a:noFill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PROMOCIONA </a:t>
            </a:r>
            <a:r>
              <a:rPr lang="en-GB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</a:t>
            </a:r>
            <a:r>
              <a:rPr lang="en-GB" sz="2800" b="1" dirty="0"/>
              <a:t>S</a:t>
            </a:r>
            <a:r>
              <a:rPr lang="en-GB" sz="2800" b="1" dirty="0" smtClean="0"/>
              <a:t>eeks </a:t>
            </a:r>
            <a:r>
              <a:rPr lang="en-GB" sz="2800" b="1" dirty="0" smtClean="0"/>
              <a:t>to promote the educational mainstreaming of Roma students with a view to </a:t>
            </a:r>
            <a:r>
              <a:rPr lang="en-GB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achieving higher academic standards </a:t>
            </a:r>
            <a:r>
              <a:rPr lang="en-GB" sz="2800" b="1" dirty="0" smtClean="0"/>
              <a:t>at the end of primary education and throughout the compulsory secondary level of education and to </a:t>
            </a:r>
            <a:r>
              <a:rPr lang="en-GB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continued middle and/or higher studies and vocational training</a:t>
            </a:r>
            <a:r>
              <a:rPr lang="en-GB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/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4" descr="fotogram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090" y="2636912"/>
            <a:ext cx="471891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5767"/>
            <a:ext cx="6059488" cy="70609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8224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SPECIFIC OBJECTIVES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59344"/>
            <a:ext cx="5328592" cy="4464496"/>
          </a:xfrm>
          <a:ln w="57150">
            <a:noFill/>
          </a:ln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b="1" dirty="0" smtClean="0"/>
              <a:t>To facilitate the </a:t>
            </a:r>
            <a:r>
              <a:rPr lang="en-GB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between Primary and Compulsory Secondary Education, permanence in the educational system and advancement on to higher studies.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b="1" dirty="0" smtClean="0"/>
              <a:t>To generate and enhance the conditions needed to </a:t>
            </a:r>
            <a:r>
              <a:rPr lang="en-GB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 academic success,</a:t>
            </a:r>
            <a:r>
              <a:rPr lang="en-GB" sz="2800" b="1" dirty="0" smtClean="0">
                <a:solidFill>
                  <a:srgbClr val="990033"/>
                </a:solidFill>
              </a:rPr>
              <a:t> </a:t>
            </a:r>
            <a:r>
              <a:rPr lang="en-GB" sz="2800" b="1" dirty="0" smtClean="0"/>
              <a:t>specially within the Roma community through work with different stakeholders.</a:t>
            </a:r>
            <a:endParaRPr lang="es-ES" sz="2800" b="1" dirty="0" smtClean="0"/>
          </a:p>
        </p:txBody>
      </p:sp>
      <p:pic>
        <p:nvPicPr>
          <p:cNvPr id="8" name="Picture 13" descr="AULA P SALAMA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9394"/>
            <a:ext cx="3184852" cy="42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CuadroTexto"/>
          <p:cNvSpPr txBox="1">
            <a:spLocks noChangeArrowheads="1"/>
          </p:cNvSpPr>
          <p:nvPr/>
        </p:nvSpPr>
        <p:spPr bwMode="auto">
          <a:xfrm>
            <a:off x="250825" y="1733550"/>
            <a:ext cx="8696325" cy="49863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261938"/>
            <a:ext cx="6357938" cy="1295400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THE PROCESS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33550"/>
            <a:ext cx="8696325" cy="34956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323528" y="5422608"/>
          <a:ext cx="8568952" cy="117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1" descr="Promociona Ponteved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550" y="2420888"/>
            <a:ext cx="4420449" cy="33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74638"/>
            <a:ext cx="4475163" cy="1143000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82244E"/>
                </a:solidFill>
                <a:latin typeface="Tahoma" pitchFamily="34" charset="0"/>
                <a:cs typeface="Tahoma" pitchFamily="34" charset="0"/>
              </a:rPr>
              <a:t>ACTORS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4762500" cy="5138737"/>
          </a:xfrm>
        </p:spPr>
        <p:txBody>
          <a:bodyPr/>
          <a:lstStyle/>
          <a:p>
            <a:pPr>
              <a:spcBef>
                <a:spcPts val="400"/>
              </a:spcBef>
              <a:defRPr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students and their families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final stages of primary education and in compulsory secondary schooling). </a:t>
            </a:r>
          </a:p>
          <a:p>
            <a:pPr>
              <a:spcBef>
                <a:spcPts val="400"/>
              </a:spcBef>
              <a:defRPr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work with 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teachers. </a:t>
            </a:r>
          </a:p>
          <a:p>
            <a:pPr>
              <a:spcBef>
                <a:spcPts val="400"/>
              </a:spcBef>
              <a:defRPr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agents,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and services involved in education.</a:t>
            </a:r>
          </a:p>
          <a:p>
            <a:pPr>
              <a:spcBef>
                <a:spcPts val="400"/>
              </a:spcBef>
              <a:buFont typeface="Arial" charset="0"/>
              <a:buNone/>
              <a:defRPr/>
            </a:pPr>
            <a:endParaRPr lang="en-US" b="1" dirty="0" smtClean="0"/>
          </a:p>
          <a:p>
            <a:pPr>
              <a:spcBef>
                <a:spcPts val="400"/>
              </a:spcBef>
              <a:buFont typeface="Arial" charset="0"/>
              <a:buNone/>
              <a:defRPr/>
            </a:pPr>
            <a:endParaRPr lang="en-US" b="1" dirty="0" smtClean="0"/>
          </a:p>
        </p:txBody>
      </p:sp>
      <p:pic>
        <p:nvPicPr>
          <p:cNvPr id="8" name="Picture 4" descr="\\Fsggsrv05\departamento\IntervSocial\Areas\Educación\P.O PROMOCIONA\Logo\Logo definitivo\LOGOS PROMOCIONA\LOGO PROMOCIONA CD-H-N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222250"/>
            <a:ext cx="1990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1887</TotalTime>
  <Words>839</Words>
  <Application>Microsoft Office PowerPoint</Application>
  <PresentationFormat>Presentación en pantalla (4:3)</PresentationFormat>
  <Paragraphs>216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Tema de Office</vt:lpstr>
      <vt:lpstr>1_Tema de Office</vt:lpstr>
      <vt:lpstr>Presentación de PowerPoint</vt:lpstr>
      <vt:lpstr>Presentación de PowerPoint</vt:lpstr>
      <vt:lpstr>RATIONALE </vt:lpstr>
      <vt:lpstr>Presentación de PowerPoint</vt:lpstr>
      <vt:lpstr>Presentación de PowerPoint</vt:lpstr>
      <vt:lpstr>OVERALL OBJECTIVE</vt:lpstr>
      <vt:lpstr>SPECIFIC OBJECTIVES</vt:lpstr>
      <vt:lpstr>THE PROCESS</vt:lpstr>
      <vt:lpstr>ACTORS</vt:lpstr>
      <vt:lpstr>PRIORITY ACTIONS</vt:lpstr>
      <vt:lpstr>STAGES</vt:lpstr>
      <vt:lpstr>INTERVENTION</vt:lpstr>
      <vt:lpstr>HUMAN RESOURCES</vt:lpstr>
      <vt:lpstr>CURRENT PROGRAMME’S DATA 2010-2011</vt:lpstr>
      <vt:lpstr>SOME RELEVANT DATA 2010-2011</vt:lpstr>
      <vt:lpstr>KEYS OF INTERVENTION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Roma children and their dreams</vt:lpstr>
      <vt:lpstr>Presentación de PowerPoint</vt:lpstr>
      <vt:lpstr>Presentación de PowerPoint</vt:lpstr>
      <vt:lpstr>Awareness materials</vt:lpstr>
      <vt:lpstr>Presentación de PowerPoint</vt:lpstr>
      <vt:lpstr>Presentación de PowerPoint</vt:lpstr>
      <vt:lpstr>Mass media impact</vt:lpstr>
      <vt:lpstr>Mass media impact</vt:lpstr>
      <vt:lpstr>Presentación de PowerPoint</vt:lpstr>
      <vt:lpstr>Presentación de PowerPoint</vt:lpstr>
    </vt:vector>
  </TitlesOfParts>
  <Company>fsg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Mónica Chamorro</dc:creator>
  <cp:lastModifiedBy>humberto.garcia</cp:lastModifiedBy>
  <cp:revision>181</cp:revision>
  <cp:lastPrinted>2011-11-09T13:12:52Z</cp:lastPrinted>
  <dcterms:created xsi:type="dcterms:W3CDTF">2008-02-13T08:25:38Z</dcterms:created>
  <dcterms:modified xsi:type="dcterms:W3CDTF">2011-11-09T13:33:26Z</dcterms:modified>
</cp:coreProperties>
</file>