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0" r:id="rId3"/>
    <p:sldId id="271" r:id="rId4"/>
    <p:sldId id="270" r:id="rId5"/>
    <p:sldId id="261" r:id="rId6"/>
    <p:sldId id="263" r:id="rId7"/>
    <p:sldId id="272" r:id="rId8"/>
    <p:sldId id="265" r:id="rId9"/>
    <p:sldId id="266" r:id="rId10"/>
    <p:sldId id="273" r:id="rId11"/>
    <p:sldId id="269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E0B5B-F88C-4AD7-9E1C-1E5E4D3D53E8}" type="datetimeFigureOut">
              <a:rPr lang="hu-HU" smtClean="0"/>
              <a:pPr/>
              <a:t>2012.12.12.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AC5EC-64FC-482E-9D74-789407A0763C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73893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66E4-C527-483B-8B9A-2D16100A02F3}" type="datetimeFigureOut">
              <a:rPr lang="hu-HU" smtClean="0"/>
              <a:pPr/>
              <a:t>2012.12.12.</a:t>
            </a:fld>
            <a:endParaRPr lang="hu-HU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4F5B-30B3-4DB4-9A07-1527C0476FCD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66E4-C527-483B-8B9A-2D16100A02F3}" type="datetimeFigureOut">
              <a:rPr lang="hu-HU" smtClean="0"/>
              <a:pPr/>
              <a:t>2012.12.12.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4F5B-30B3-4DB4-9A07-1527C0476FCD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66E4-C527-483B-8B9A-2D16100A02F3}" type="datetimeFigureOut">
              <a:rPr lang="hu-HU" smtClean="0"/>
              <a:pPr/>
              <a:t>2012.12.12.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4F5B-30B3-4DB4-9A07-1527C0476FCD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66E4-C527-483B-8B9A-2D16100A02F3}" type="datetimeFigureOut">
              <a:rPr lang="hu-HU" smtClean="0"/>
              <a:pPr/>
              <a:t>2012.12.12.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4F5B-30B3-4DB4-9A07-1527C0476FCD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66E4-C527-483B-8B9A-2D16100A02F3}" type="datetimeFigureOut">
              <a:rPr lang="hu-HU" smtClean="0"/>
              <a:pPr/>
              <a:t>2012.12.12.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4F5B-30B3-4DB4-9A07-1527C0476FCD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66E4-C527-483B-8B9A-2D16100A02F3}" type="datetimeFigureOut">
              <a:rPr lang="hu-HU" smtClean="0"/>
              <a:pPr/>
              <a:t>2012.12.12.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4F5B-30B3-4DB4-9A07-1527C0476FCD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66E4-C527-483B-8B9A-2D16100A02F3}" type="datetimeFigureOut">
              <a:rPr lang="hu-HU" smtClean="0"/>
              <a:pPr/>
              <a:t>2012.12.12.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4F5B-30B3-4DB4-9A07-1527C0476FCD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66E4-C527-483B-8B9A-2D16100A02F3}" type="datetimeFigureOut">
              <a:rPr lang="hu-HU" smtClean="0"/>
              <a:pPr/>
              <a:t>2012.12.12.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4F5B-30B3-4DB4-9A07-1527C0476FCD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66E4-C527-483B-8B9A-2D16100A02F3}" type="datetimeFigureOut">
              <a:rPr lang="hu-HU" smtClean="0"/>
              <a:pPr/>
              <a:t>2012.12.12.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4F5B-30B3-4DB4-9A07-1527C0476FCD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66E4-C527-483B-8B9A-2D16100A02F3}" type="datetimeFigureOut">
              <a:rPr lang="hu-HU" smtClean="0"/>
              <a:pPr/>
              <a:t>2012.12.12.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4F5B-30B3-4DB4-9A07-1527C0476FCD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66E4-C527-483B-8B9A-2D16100A02F3}" type="datetimeFigureOut">
              <a:rPr lang="hu-HU" smtClean="0"/>
              <a:pPr/>
              <a:t>2012.12.12.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5904F5B-30B3-4DB4-9A07-1527C0476FCD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dirty="0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4F66E4-C527-483B-8B9A-2D16100A02F3}" type="datetimeFigureOut">
              <a:rPr lang="hu-HU" smtClean="0"/>
              <a:pPr/>
              <a:t>2012.12.12.</a:t>
            </a:fld>
            <a:endParaRPr lang="hu-HU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904F5B-30B3-4DB4-9A07-1527C0476FCD}" type="slidenum">
              <a:rPr lang="hu-HU" smtClean="0"/>
              <a:pPr/>
              <a:t>‹#›</a:t>
            </a:fld>
            <a:endParaRPr lang="hu-HU" dirty="0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levente.gyula.sass@emmi.gov.h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71600" y="1988840"/>
            <a:ext cx="6984776" cy="1008112"/>
          </a:xfrm>
        </p:spPr>
        <p:txBody>
          <a:bodyPr>
            <a:noAutofit/>
          </a:bodyPr>
          <a:lstStyle/>
          <a:p>
            <a:pPr algn="ctr"/>
            <a:r>
              <a:rPr lang="hu-H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dirty="0" smtClean="0">
                <a:latin typeface="Arial" pitchFamily="34" charset="0"/>
                <a:cs typeface="Arial" pitchFamily="34" charset="0"/>
              </a:rPr>
            </a:br>
            <a:r>
              <a:rPr lang="hu-H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dirty="0" smtClean="0">
                <a:latin typeface="Arial" pitchFamily="34" charset="0"/>
                <a:cs typeface="Arial" pitchFamily="34" charset="0"/>
              </a:rPr>
            </a:br>
            <a:r>
              <a:rPr lang="hu-H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dirty="0" smtClean="0">
                <a:latin typeface="Arial" pitchFamily="34" charset="0"/>
                <a:cs typeface="Arial" pitchFamily="34" charset="0"/>
              </a:rPr>
            </a:br>
            <a:r>
              <a:rPr lang="hu-H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dirty="0" smtClean="0">
                <a:latin typeface="Arial" pitchFamily="34" charset="0"/>
                <a:cs typeface="Arial" pitchFamily="34" charset="0"/>
              </a:rPr>
            </a:br>
            <a:r>
              <a:rPr lang="hu-H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dirty="0" smtClean="0">
                <a:latin typeface="Arial" pitchFamily="34" charset="0"/>
                <a:cs typeface="Arial" pitchFamily="34" charset="0"/>
              </a:rPr>
            </a:br>
            <a:r>
              <a:rPr lang="hu-HU" sz="24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Complex</a:t>
            </a:r>
            <a:r>
              <a:rPr lang="hu-H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programmes</a:t>
            </a:r>
            <a:r>
              <a:rPr lang="hu-H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promoting</a:t>
            </a:r>
            <a:r>
              <a:rPr lang="hu-H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social</a:t>
            </a:r>
            <a:r>
              <a:rPr lang="hu-H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inclusion</a:t>
            </a:r>
            <a:endParaRPr lang="hu-HU" sz="24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771800" y="4005064"/>
            <a:ext cx="3174504" cy="976072"/>
          </a:xfrm>
        </p:spPr>
        <p:txBody>
          <a:bodyPr>
            <a:normAutofit/>
          </a:bodyPr>
          <a:lstStyle/>
          <a:p>
            <a:pPr algn="ctr"/>
            <a:r>
              <a:rPr lang="hu-HU" sz="2400" dirty="0">
                <a:latin typeface="Arial" pitchFamily="34" charset="0"/>
                <a:ea typeface="+mj-ea"/>
                <a:cs typeface="Arial" pitchFamily="34" charset="0"/>
              </a:rPr>
              <a:t>Hungary</a:t>
            </a:r>
          </a:p>
          <a:p>
            <a:pPr algn="ctr"/>
            <a:r>
              <a:rPr lang="hu-HU" sz="2400" dirty="0" smtClean="0">
                <a:latin typeface="Arial" pitchFamily="34" charset="0"/>
                <a:cs typeface="Arial" pitchFamily="34" charset="0"/>
              </a:rPr>
              <a:t>2012</a:t>
            </a:r>
            <a:endParaRPr lang="hu-H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467544" y="40466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Ministry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of Human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Resources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hu-HU" sz="16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State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Secretariat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Inclusion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Kép 4" descr="cím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288031" cy="504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Challenges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current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future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programming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periods</a:t>
            </a:r>
            <a:endParaRPr lang="hu-H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229824"/>
          </a:xfrm>
        </p:spPr>
        <p:txBody>
          <a:bodyPr>
            <a:normAutofit/>
          </a:bodyPr>
          <a:lstStyle/>
          <a:p>
            <a:pPr algn="just"/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2007-13: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restricted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time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resources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possibility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pilot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actions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andmainly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rehabilitation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hu-HU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2014-20: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planning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interventions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before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programme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experiences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assessments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available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from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previous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programming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period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hu-HU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both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harmonization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of ESF and ERDF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resources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actions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 sz="1600" i="1" dirty="0" smtClean="0">
              <a:latin typeface="Arial" pitchFamily="34" charset="0"/>
              <a:cs typeface="Arial" pitchFamily="34" charset="0"/>
            </a:endParaRPr>
          </a:p>
          <a:p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endParaRPr lang="hu-H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5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331640" y="2204864"/>
            <a:ext cx="6120680" cy="1152128"/>
          </a:xfrm>
        </p:spPr>
        <p:txBody>
          <a:bodyPr>
            <a:noAutofit/>
          </a:bodyPr>
          <a:lstStyle/>
          <a:p>
            <a:pPr algn="ctr"/>
            <a:r>
              <a:rPr lang="hu-H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Thank</a:t>
            </a:r>
            <a:r>
              <a:rPr lang="hu-H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you</a:t>
            </a:r>
            <a:r>
              <a:rPr lang="hu-H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hu-H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your</a:t>
            </a:r>
            <a:r>
              <a:rPr lang="hu-H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kind</a:t>
            </a:r>
            <a:r>
              <a:rPr lang="hu-H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attention</a:t>
            </a:r>
            <a:r>
              <a:rPr lang="hu-H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!</a:t>
            </a:r>
            <a:endParaRPr lang="hu-H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95536" y="4221088"/>
            <a:ext cx="4032448" cy="1536576"/>
          </a:xfrm>
        </p:spPr>
        <p:txBody>
          <a:bodyPr>
            <a:normAutofit/>
          </a:bodyPr>
          <a:lstStyle/>
          <a:p>
            <a:pPr algn="l"/>
            <a:r>
              <a:rPr lang="hu-HU" sz="1600" dirty="0" smtClean="0">
                <a:latin typeface="Arial" pitchFamily="34" charset="0"/>
                <a:cs typeface="Arial" pitchFamily="34" charset="0"/>
              </a:rPr>
              <a:t>Lilla Jutkusz</a:t>
            </a:r>
          </a:p>
          <a:p>
            <a:pPr algn="l"/>
            <a:r>
              <a:rPr lang="hu-HU" sz="1600" dirty="0" err="1" smtClean="0">
                <a:latin typeface="Arial" pitchFamily="34" charset="0"/>
                <a:cs typeface="Arial" pitchFamily="34" charset="0"/>
                <a:hlinkClick r:id="rId2"/>
              </a:rPr>
              <a:t>lilla.jutkusz</a:t>
            </a:r>
            <a:r>
              <a:rPr lang="hu-HU" sz="1600" dirty="0" smtClean="0">
                <a:latin typeface="Arial" pitchFamily="34" charset="0"/>
                <a:cs typeface="Arial" pitchFamily="34" charset="0"/>
                <a:hlinkClick r:id="rId2"/>
              </a:rPr>
              <a:t>@</a:t>
            </a:r>
            <a:r>
              <a:rPr lang="hu-HU" sz="1600" dirty="0" err="1" smtClean="0">
                <a:latin typeface="Arial" pitchFamily="34" charset="0"/>
                <a:cs typeface="Arial" pitchFamily="34" charset="0"/>
                <a:hlinkClick r:id="rId2"/>
              </a:rPr>
              <a:t>emmi.gov.hu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hu-HU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Kép 4" descr="cím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404664"/>
            <a:ext cx="288031" cy="504056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467544" y="40466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Ministry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of Human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Resources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hu-HU" sz="16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State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Secretariat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Inclusion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859216" cy="576064"/>
          </a:xfrm>
        </p:spPr>
        <p:txBody>
          <a:bodyPr vert="horz" lIns="0" rIns="0" bIns="0" anchor="b">
            <a:normAutofit/>
          </a:bodyPr>
          <a:lstStyle/>
          <a:p>
            <a:pPr algn="ctr"/>
            <a:r>
              <a:rPr lang="hu-HU" sz="2400" dirty="0" err="1">
                <a:latin typeface="Arial" pitchFamily="34" charset="0"/>
                <a:cs typeface="Arial" pitchFamily="34" charset="0"/>
              </a:rPr>
              <a:t>Definition</a:t>
            </a:r>
            <a:r>
              <a:rPr lang="hu-HU" sz="2400" dirty="0">
                <a:latin typeface="Arial" pitchFamily="34" charset="0"/>
                <a:cs typeface="Arial" pitchFamily="34" charset="0"/>
              </a:rPr>
              <a:t> of „</a:t>
            </a:r>
            <a:r>
              <a:rPr lang="hu-HU" sz="2400" dirty="0" err="1">
                <a:latin typeface="Arial" pitchFamily="34" charset="0"/>
                <a:cs typeface="Arial" pitchFamily="34" charset="0"/>
              </a:rPr>
              <a:t>segregated</a:t>
            </a:r>
            <a:r>
              <a:rPr lang="hu-H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>
                <a:latin typeface="Arial" pitchFamily="34" charset="0"/>
                <a:cs typeface="Arial" pitchFamily="34" charset="0"/>
              </a:rPr>
              <a:t>residential</a:t>
            </a:r>
            <a:r>
              <a:rPr lang="hu-H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>
                <a:latin typeface="Arial" pitchFamily="34" charset="0"/>
                <a:cs typeface="Arial" pitchFamily="34" charset="0"/>
              </a:rPr>
              <a:t>zone</a:t>
            </a:r>
            <a:r>
              <a:rPr lang="hu-HU" sz="2400" dirty="0">
                <a:latin typeface="Arial" pitchFamily="34" charset="0"/>
                <a:cs typeface="Arial" pitchFamily="34" charset="0"/>
              </a:rPr>
              <a:t>”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5112568" cy="40138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Segregated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residential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zones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geographically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compact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separated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areas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where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least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50% of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working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age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residents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neither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regular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income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nor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qualification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higher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elementary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school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hu-HU" sz="16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According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studies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over 1600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segregated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residential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zones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Hungary,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but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various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size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population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conditions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	</a:t>
            </a:r>
            <a:endParaRPr lang="hu-H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RafaelJ\Desktop\Dokumentumok\cigánytelep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555048"/>
            <a:ext cx="3419872" cy="22742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178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3" y="908720"/>
            <a:ext cx="8553581" cy="432048"/>
          </a:xfrm>
        </p:spPr>
        <p:txBody>
          <a:bodyPr>
            <a:normAutofit/>
          </a:bodyPr>
          <a:lstStyle/>
          <a:p>
            <a:pPr algn="ctr"/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Programmes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past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present</a:t>
            </a:r>
            <a:endParaRPr lang="hu-H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5554960" cy="3725768"/>
          </a:xfrm>
        </p:spPr>
        <p:txBody>
          <a:bodyPr>
            <a:normAutofit/>
          </a:bodyPr>
          <a:lstStyle/>
          <a:p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From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mid- 2000: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calls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launched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annually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national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budget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hu-HU" sz="1600" dirty="0" smtClean="0">
                <a:latin typeface="Arial" pitchFamily="34" charset="0"/>
                <a:cs typeface="Arial" pitchFamily="34" charset="0"/>
              </a:rPr>
              <a:t>2010: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Trust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activation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model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programme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launched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national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budget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endParaRPr lang="hu-HU" sz="1600" dirty="0">
              <a:latin typeface="Arial" pitchFamily="34" charset="0"/>
              <a:cs typeface="Arial" pitchFamily="34" charset="0"/>
            </a:endParaRPr>
          </a:p>
          <a:p>
            <a:r>
              <a:rPr lang="hu-HU" sz="1600" dirty="0" smtClean="0">
                <a:latin typeface="Arial" pitchFamily="34" charset="0"/>
                <a:cs typeface="Arial" pitchFamily="34" charset="0"/>
              </a:rPr>
              <a:t>2011: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Complex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programmes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segregated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areas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launched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(ESF)</a:t>
            </a:r>
          </a:p>
          <a:p>
            <a:endParaRPr lang="hu-HU" sz="1600" dirty="0">
              <a:latin typeface="Arial" pitchFamily="34" charset="0"/>
              <a:cs typeface="Arial" pitchFamily="34" charset="0"/>
            </a:endParaRPr>
          </a:p>
          <a:p>
            <a:r>
              <a:rPr lang="hu-HU" sz="1600" dirty="0" smtClean="0">
                <a:latin typeface="Arial" pitchFamily="34" charset="0"/>
                <a:cs typeface="Arial" pitchFamily="34" charset="0"/>
              </a:rPr>
              <a:t>2012: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Housing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programmes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launched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(ERDF)</a:t>
            </a:r>
          </a:p>
          <a:p>
            <a:pPr>
              <a:lnSpc>
                <a:spcPct val="90000"/>
              </a:lnSpc>
              <a:buNone/>
            </a:pP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hu-HU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494976"/>
            <a:ext cx="2792941" cy="2253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521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Programmes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implemented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2005-2009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700808"/>
            <a:ext cx="8219256" cy="438912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342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families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moved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to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new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flats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in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integrated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residential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areas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30000"/>
              </a:lnSpc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644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apartments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were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refurbished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and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equipped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basic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conveniences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, 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501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persons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took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part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in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training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30000"/>
              </a:lnSpc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338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persons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were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employed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7571184" cy="504056"/>
          </a:xfrm>
        </p:spPr>
        <p:txBody>
          <a:bodyPr>
            <a:noAutofit/>
          </a:bodyPr>
          <a:lstStyle/>
          <a:p>
            <a:pPr algn="ctr"/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Model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program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segregated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zone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residents</a:t>
            </a:r>
            <a:endParaRPr lang="hu-H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048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Call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launched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2011. National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funds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: 410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million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HUF (1,5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million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EUR)</a:t>
            </a:r>
          </a:p>
          <a:p>
            <a:pPr marL="798513" indent="-273050">
              <a:lnSpc>
                <a:spcPct val="140000"/>
              </a:lnSpc>
              <a:buFont typeface="Courier New" pitchFamily="49" charset="0"/>
              <a:buChar char="o"/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Sites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: 8</a:t>
            </a:r>
          </a:p>
          <a:p>
            <a:pPr marL="798513" indent="-273050">
              <a:lnSpc>
                <a:spcPct val="140000"/>
              </a:lnSpc>
              <a:buFont typeface="Courier New" pitchFamily="49" charset="0"/>
              <a:buChar char="o"/>
            </a:pPr>
            <a:r>
              <a:rPr lang="hu-HU" sz="1600" dirty="0" err="1">
                <a:latin typeface="Arial" pitchFamily="34" charset="0"/>
                <a:cs typeface="Arial" pitchFamily="34" charset="0"/>
              </a:rPr>
              <a:t>Number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of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persons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involved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600</a:t>
            </a:r>
          </a:p>
          <a:p>
            <a:pPr marL="798513" indent="-273050">
              <a:lnSpc>
                <a:spcPct val="140000"/>
              </a:lnSpc>
              <a:buFont typeface="Courier New" pitchFamily="49" charset="0"/>
              <a:buChar char="o"/>
            </a:pPr>
            <a:r>
              <a:rPr lang="hu-HU" sz="1600" dirty="0" err="1">
                <a:latin typeface="Arial" pitchFamily="34" charset="0"/>
                <a:cs typeface="Arial" pitchFamily="34" charset="0"/>
              </a:rPr>
              <a:t>Number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of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established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community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services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: 24</a:t>
            </a:r>
          </a:p>
          <a:p>
            <a:pPr marL="798513" indent="-273050">
              <a:lnSpc>
                <a:spcPct val="140000"/>
              </a:lnSpc>
              <a:buFont typeface="Courier New" pitchFamily="49" charset="0"/>
              <a:buChar char="o"/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of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refurbished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housing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units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: 100 </a:t>
            </a:r>
          </a:p>
          <a:p>
            <a:pPr algn="just">
              <a:lnSpc>
                <a:spcPct val="150000"/>
              </a:lnSpc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Requirements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from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individuals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families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participating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program: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Participation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labor market and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community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programs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mandatory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Regular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school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kindergarden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attendance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obligatory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The program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facilitates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cooperation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local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communities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and local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governments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prepares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participants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use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Structural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Fund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resources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most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effective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way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order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accelerate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inclusion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363272" cy="432048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b="1" dirty="0" smtClean="0">
                <a:latin typeface="Arial" pitchFamily="34" charset="0"/>
                <a:cs typeface="Arial" pitchFamily="34" charset="0"/>
              </a:rPr>
            </a:br>
            <a:r>
              <a:rPr lang="hu-H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b="1" dirty="0" smtClean="0">
                <a:latin typeface="Arial" pitchFamily="34" charset="0"/>
                <a:cs typeface="Arial" pitchFamily="34" charset="0"/>
              </a:rPr>
            </a:br>
            <a:r>
              <a:rPr lang="hu-H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b="1" dirty="0" smtClean="0">
                <a:latin typeface="Arial" pitchFamily="34" charset="0"/>
                <a:cs typeface="Arial" pitchFamily="34" charset="0"/>
              </a:rPr>
            </a:br>
            <a:r>
              <a:rPr lang="hu-H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b="1" dirty="0" smtClean="0">
                <a:latin typeface="Arial" pitchFamily="34" charset="0"/>
                <a:cs typeface="Arial" pitchFamily="34" charset="0"/>
              </a:rPr>
            </a:br>
            <a:r>
              <a:rPr lang="hu-H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b="1" dirty="0" smtClean="0">
                <a:latin typeface="Arial" pitchFamily="34" charset="0"/>
                <a:cs typeface="Arial" pitchFamily="34" charset="0"/>
              </a:rPr>
            </a:br>
            <a:r>
              <a:rPr lang="hu-H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b="1" dirty="0" smtClean="0">
                <a:latin typeface="Arial" pitchFamily="34" charset="0"/>
                <a:cs typeface="Arial" pitchFamily="34" charset="0"/>
              </a:rPr>
            </a:br>
            <a:r>
              <a:rPr lang="hu-H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b="1" dirty="0" smtClean="0">
                <a:latin typeface="Arial" pitchFamily="34" charset="0"/>
                <a:cs typeface="Arial" pitchFamily="34" charset="0"/>
              </a:rPr>
            </a:br>
            <a:r>
              <a:rPr lang="hu-H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b="1" dirty="0" smtClean="0">
                <a:latin typeface="Arial" pitchFamily="34" charset="0"/>
                <a:cs typeface="Arial" pitchFamily="34" charset="0"/>
              </a:rPr>
            </a:br>
            <a:r>
              <a:rPr lang="hu-H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b="1" dirty="0" smtClean="0">
                <a:latin typeface="Arial" pitchFamily="34" charset="0"/>
                <a:cs typeface="Arial" pitchFamily="34" charset="0"/>
              </a:rPr>
            </a:br>
            <a:r>
              <a:rPr lang="hu-H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b="1" dirty="0" smtClean="0">
                <a:latin typeface="Arial" pitchFamily="34" charset="0"/>
                <a:cs typeface="Arial" pitchFamily="34" charset="0"/>
              </a:rPr>
            </a:br>
            <a:r>
              <a:rPr lang="hu-H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b="1" dirty="0" smtClean="0">
                <a:latin typeface="Arial" pitchFamily="34" charset="0"/>
                <a:cs typeface="Arial" pitchFamily="34" charset="0"/>
              </a:rPr>
            </a:br>
            <a:r>
              <a:rPr lang="hu-H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b="1" dirty="0" smtClean="0">
                <a:latin typeface="Arial" pitchFamily="34" charset="0"/>
                <a:cs typeface="Arial" pitchFamily="34" charset="0"/>
              </a:rPr>
            </a:br>
            <a:r>
              <a:rPr lang="hu-H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dirty="0" smtClean="0">
                <a:latin typeface="Arial" pitchFamily="34" charset="0"/>
                <a:cs typeface="Arial" pitchFamily="34" charset="0"/>
              </a:rPr>
            </a:br>
            <a:r>
              <a:rPr lang="hu-H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dirty="0" smtClean="0">
                <a:latin typeface="Arial" pitchFamily="34" charset="0"/>
                <a:cs typeface="Arial" pitchFamily="34" charset="0"/>
              </a:rPr>
            </a:br>
            <a:r>
              <a:rPr lang="hu-HU" sz="2400" dirty="0">
                <a:latin typeface="Arial" pitchFamily="34" charset="0"/>
                <a:cs typeface="Arial" pitchFamily="34" charset="0"/>
              </a:rPr>
              <a:t/>
            </a:r>
            <a:br>
              <a:rPr lang="hu-HU" sz="2400" dirty="0">
                <a:latin typeface="Arial" pitchFamily="34" charset="0"/>
                <a:cs typeface="Arial" pitchFamily="34" charset="0"/>
              </a:rPr>
            </a:br>
            <a:r>
              <a:rPr lang="hu-H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dirty="0" smtClean="0">
                <a:latin typeface="Arial" pitchFamily="34" charset="0"/>
                <a:cs typeface="Arial" pitchFamily="34" charset="0"/>
              </a:rPr>
            </a:br>
            <a:r>
              <a:rPr lang="hu-HU" sz="2400" dirty="0">
                <a:latin typeface="Arial" pitchFamily="34" charset="0"/>
                <a:cs typeface="Arial" pitchFamily="34" charset="0"/>
              </a:rPr>
              <a:t/>
            </a:r>
            <a:br>
              <a:rPr lang="hu-HU" sz="2400" dirty="0">
                <a:latin typeface="Arial" pitchFamily="34" charset="0"/>
                <a:cs typeface="Arial" pitchFamily="34" charset="0"/>
              </a:rPr>
            </a:br>
            <a:r>
              <a:rPr lang="hu-H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sz="2400" dirty="0" smtClean="0">
                <a:latin typeface="Arial" pitchFamily="34" charset="0"/>
                <a:cs typeface="Arial" pitchFamily="34" charset="0"/>
              </a:rPr>
            </a:br>
            <a:r>
              <a:rPr lang="hu-HU" sz="2400" dirty="0">
                <a:latin typeface="Arial" pitchFamily="34" charset="0"/>
                <a:cs typeface="Arial" pitchFamily="34" charset="0"/>
              </a:rPr>
              <a:t/>
            </a:r>
            <a:br>
              <a:rPr lang="hu-HU" sz="2400" dirty="0">
                <a:latin typeface="Arial" pitchFamily="34" charset="0"/>
                <a:cs typeface="Arial" pitchFamily="34" charset="0"/>
              </a:rPr>
            </a:b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hu-HU" sz="2400" dirty="0" smtClean="0">
                <a:latin typeface="Arial" pitchFamily="34" charset="0"/>
                <a:cs typeface="Arial" pitchFamily="34" charset="0"/>
              </a:rPr>
            </a:b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Complex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programmes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segregated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areas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(ESF)</a:t>
            </a:r>
            <a:endParaRPr lang="hu-H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84784"/>
            <a:ext cx="5328592" cy="4896544"/>
          </a:xfrm>
        </p:spPr>
        <p:txBody>
          <a:bodyPr>
            <a:noAutofit/>
          </a:bodyPr>
          <a:lstStyle/>
          <a:p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Call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launched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2011.</a:t>
            </a:r>
          </a:p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hu-HU" sz="16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complex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settlement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program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aims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segregated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residential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zones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potential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integrated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within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tissue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settlements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74320" lvl="2" indent="-274320">
              <a:buClr>
                <a:schemeClr val="accent3"/>
              </a:buClr>
              <a:buSzPct val="95000"/>
            </a:pP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marL="274320" lvl="2" indent="-274320">
              <a:buClr>
                <a:schemeClr val="accent3"/>
              </a:buClr>
              <a:buSzPct val="95000"/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Integrated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actions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health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education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training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labour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market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integration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and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community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development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related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components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in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order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to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eliminate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disadvantages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.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Funds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available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: HUF 5,68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billion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(20,3 mullion EUR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274320" lvl="2" indent="-274320">
              <a:buClr>
                <a:schemeClr val="accent3"/>
              </a:buClr>
              <a:buSzPct val="95000"/>
            </a:pP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marL="274320" lvl="2" indent="-274320">
              <a:buClr>
                <a:schemeClr val="accent3"/>
              </a:buClr>
              <a:buSzPct val="95000"/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application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: over 120</a:t>
            </a:r>
            <a:endParaRPr lang="hu-HU" sz="1600" dirty="0">
              <a:latin typeface="Arial" pitchFamily="34" charset="0"/>
              <a:cs typeface="Arial" pitchFamily="34" charset="0"/>
            </a:endParaRPr>
          </a:p>
          <a:p>
            <a:pPr marL="274320" lvl="2" indent="-274320">
              <a:buClr>
                <a:schemeClr val="accent3"/>
              </a:buClr>
              <a:buSzPct val="95000"/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settlements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supported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: 30-50</a:t>
            </a:r>
            <a:endParaRPr lang="hu-HU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marL="274320" lvl="2" indent="-274320" algn="just">
              <a:buClr>
                <a:schemeClr val="accent3"/>
              </a:buClr>
              <a:buSzPct val="95000"/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Programme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housing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launched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2013 HUF 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1,5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billion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5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,36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million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EUR). </a:t>
            </a:r>
            <a:endParaRPr lang="hu-HU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676528"/>
            <a:ext cx="2681239" cy="2848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435280" cy="576064"/>
          </a:xfrm>
        </p:spPr>
        <p:txBody>
          <a:bodyPr>
            <a:normAutofit/>
          </a:bodyPr>
          <a:lstStyle/>
          <a:p>
            <a:pPr algn="ctr"/>
            <a:r>
              <a:rPr lang="hu-HU" sz="2400" dirty="0" smtClean="0">
                <a:latin typeface="Arial" pitchFamily="34" charset="0"/>
                <a:cs typeface="Arial" pitchFamily="34" charset="0"/>
              </a:rPr>
              <a:t>Basic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principles</a:t>
            </a:r>
            <a:endParaRPr lang="hu-H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7931224" cy="446449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Mid-term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development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intervention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plan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municipality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community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level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based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Local situation analysis, mapping individual problems</a:t>
            </a:r>
          </a:p>
          <a:p>
            <a:pPr>
              <a:lnSpc>
                <a:spcPct val="150000"/>
              </a:lnSpc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Complex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integrated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actions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outreaching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whole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settlement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798513" indent="-273050">
              <a:buFont typeface="Courier New" pitchFamily="49" charset="0"/>
              <a:buChar char="o"/>
            </a:pPr>
            <a:r>
              <a:rPr lang="hu-HU" sz="1600" dirty="0" err="1">
                <a:latin typeface="Arial" pitchFamily="34" charset="0"/>
                <a:cs typeface="Arial" pitchFamily="34" charset="0"/>
              </a:rPr>
              <a:t>Provision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of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early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intervention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and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extracurricular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development</a:t>
            </a:r>
            <a:endParaRPr lang="hu-HU" sz="1600" dirty="0">
              <a:latin typeface="Arial" pitchFamily="34" charset="0"/>
              <a:cs typeface="Arial" pitchFamily="34" charset="0"/>
            </a:endParaRPr>
          </a:p>
          <a:p>
            <a:pPr marL="798513" indent="-273050">
              <a:buFont typeface="Courier New" pitchFamily="49" charset="0"/>
              <a:buChar char="o"/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Training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labour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market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services</a:t>
            </a:r>
            <a:endParaRPr lang="hu-HU" sz="1600" dirty="0">
              <a:latin typeface="Arial" pitchFamily="34" charset="0"/>
              <a:cs typeface="Arial" pitchFamily="34" charset="0"/>
            </a:endParaRPr>
          </a:p>
          <a:p>
            <a:pPr marL="798513" indent="-273050">
              <a:buFont typeface="Courier New" pitchFamily="49" charset="0"/>
              <a:buChar char="o"/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Community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development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marL="798513" indent="-273050">
              <a:buFont typeface="Courier New" pitchFamily="49" charset="0"/>
              <a:buChar char="o"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Health</a:t>
            </a:r>
          </a:p>
          <a:p>
            <a:pPr marL="798513" indent="-273050">
              <a:buFont typeface="Courier New" pitchFamily="49" charset="0"/>
              <a:buChar char="o"/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work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field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marL="798513" indent="-273050">
              <a:buFont typeface="Courier New" pitchFamily="49" charset="0"/>
              <a:buChar char="o"/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Improvement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infrastructure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access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services</a:t>
            </a:r>
            <a:endParaRPr lang="hu-HU" sz="1600" dirty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Inclusion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relevant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stakeholders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including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residents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Individual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development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plans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for at least 60 percent of the residents aged 3-45 living in segregated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zones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Programme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assessment</a:t>
            </a:r>
            <a:endParaRPr lang="hu-HU"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hu-HU" sz="16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79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504056"/>
          </a:xfrm>
        </p:spPr>
        <p:txBody>
          <a:bodyPr>
            <a:normAutofit/>
          </a:bodyPr>
          <a:lstStyle/>
          <a:p>
            <a:pPr algn="ctr"/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Expected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results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regarding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individuals</a:t>
            </a:r>
            <a:endParaRPr lang="hu-H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5770984" cy="45517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persons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involved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2500 </a:t>
            </a:r>
          </a:p>
          <a:p>
            <a:pPr>
              <a:lnSpc>
                <a:spcPct val="150000"/>
              </a:lnSpc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Improved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access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services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Higher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qualification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level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persons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involved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least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75% of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active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aged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individuals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individual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development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plan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More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employed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Improved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housing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conditions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involvement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participants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refurbishing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and building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activities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  <a:buNone/>
            </a:pP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hu-H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916832"/>
            <a:ext cx="195356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822" y="3645024"/>
            <a:ext cx="2317998" cy="1895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Further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plans</a:t>
            </a:r>
            <a:endParaRPr lang="hu-H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229824"/>
          </a:xfrm>
        </p:spPr>
        <p:txBody>
          <a:bodyPr>
            <a:normAutofit/>
          </a:bodyPr>
          <a:lstStyle/>
          <a:p>
            <a:pPr algn="just"/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first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half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of 2013,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residential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integration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pilot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programs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launched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three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regions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(ERDF):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Northern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Hungary,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Northern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Great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Plain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, and Southern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Transdanubia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Funds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available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: 500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million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HUF per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region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(1,78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million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EUR)</a:t>
            </a:r>
          </a:p>
          <a:p>
            <a:pPr algn="just">
              <a:buNone/>
            </a:pP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2013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housing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strategy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will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devised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1600" b="1" dirty="0" smtClean="0">
                <a:latin typeface="Arial" pitchFamily="34" charset="0"/>
                <a:cs typeface="Arial" pitchFamily="34" charset="0"/>
              </a:rPr>
              <a:t>2014-20 </a:t>
            </a:r>
            <a:r>
              <a:rPr lang="hu-HU" sz="1600" b="1" dirty="0" err="1" smtClean="0">
                <a:latin typeface="Arial" pitchFamily="34" charset="0"/>
                <a:cs typeface="Arial" pitchFamily="34" charset="0"/>
              </a:rPr>
              <a:t>programming</a:t>
            </a: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b="1" dirty="0" err="1" smtClean="0">
                <a:latin typeface="Arial" pitchFamily="34" charset="0"/>
                <a:cs typeface="Arial" pitchFamily="34" charset="0"/>
              </a:rPr>
              <a:t>period</a:t>
            </a: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hu-HU" sz="1600" b="1" dirty="0" err="1" smtClean="0">
                <a:latin typeface="Arial" pitchFamily="34" charset="0"/>
                <a:cs typeface="Arial" pitchFamily="34" charset="0"/>
              </a:rPr>
              <a:t>devising</a:t>
            </a: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hu-HU" sz="1600" b="1" dirty="0" err="1" smtClean="0">
                <a:latin typeface="Arial" pitchFamily="34" charset="0"/>
                <a:cs typeface="Arial" pitchFamily="34" charset="0"/>
              </a:rPr>
              <a:t>settlement</a:t>
            </a: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b="1" dirty="0" err="1" smtClean="0">
                <a:latin typeface="Arial" pitchFamily="34" charset="0"/>
                <a:cs typeface="Arial" pitchFamily="34" charset="0"/>
              </a:rPr>
              <a:t>rehabilitation</a:t>
            </a: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b="1" dirty="0" err="1" smtClean="0">
                <a:latin typeface="Arial" pitchFamily="34" charset="0"/>
                <a:cs typeface="Arial" pitchFamily="34" charset="0"/>
              </a:rPr>
              <a:t>programs</a:t>
            </a: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b="1" dirty="0" err="1" smtClean="0">
                <a:latin typeface="Arial" pitchFamily="34" charset="0"/>
                <a:cs typeface="Arial" pitchFamily="34" charset="0"/>
              </a:rPr>
              <a:t>will</a:t>
            </a: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b="1" dirty="0" err="1" smtClean="0">
                <a:latin typeface="Arial" pitchFamily="34" charset="0"/>
                <a:cs typeface="Arial" pitchFamily="34" charset="0"/>
              </a:rPr>
              <a:t>continue</a:t>
            </a: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b="1" dirty="0" err="1" smtClean="0">
                <a:latin typeface="Arial" pitchFamily="34" charset="0"/>
                <a:cs typeface="Arial" pitchFamily="34" charset="0"/>
              </a:rPr>
              <a:t>utilizing</a:t>
            </a: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b="1" dirty="0" err="1" smtClean="0">
                <a:latin typeface="Arial" pitchFamily="34" charset="0"/>
                <a:cs typeface="Arial" pitchFamily="34" charset="0"/>
              </a:rPr>
              <a:t>previous</a:t>
            </a: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b="1" dirty="0" err="1" smtClean="0">
                <a:latin typeface="Arial" pitchFamily="34" charset="0"/>
                <a:cs typeface="Arial" pitchFamily="34" charset="0"/>
              </a:rPr>
              <a:t>grant</a:t>
            </a: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b="1" dirty="0" err="1" smtClean="0">
                <a:latin typeface="Arial" pitchFamily="34" charset="0"/>
                <a:cs typeface="Arial" pitchFamily="34" charset="0"/>
              </a:rPr>
              <a:t>scheme</a:t>
            </a: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b="1" dirty="0" err="1" smtClean="0">
                <a:latin typeface="Arial" pitchFamily="34" charset="0"/>
                <a:cs typeface="Arial" pitchFamily="34" charset="0"/>
              </a:rPr>
              <a:t>experiences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 sz="1600" i="1" dirty="0" smtClean="0">
              <a:latin typeface="Arial" pitchFamily="34" charset="0"/>
              <a:cs typeface="Arial" pitchFamily="34" charset="0"/>
            </a:endParaRPr>
          </a:p>
          <a:p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endParaRPr lang="hu-H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1065</TotalTime>
  <Words>637</Words>
  <Application>Microsoft Office PowerPoint</Application>
  <PresentationFormat>Diavetítés a képernyőre (4:3 oldalarány)</PresentationFormat>
  <Paragraphs>87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Áramlás</vt:lpstr>
      <vt:lpstr>     Complex programmes promoting social inclusion</vt:lpstr>
      <vt:lpstr>Definition of „segregated residential zone”</vt:lpstr>
      <vt:lpstr>Programmes – in the past and present</vt:lpstr>
      <vt:lpstr>Programmes implemented between 2005-2009</vt:lpstr>
      <vt:lpstr>Model program for segregated zone residents</vt:lpstr>
      <vt:lpstr>                     Complex programmes for segregated areas (ESF)</vt:lpstr>
      <vt:lpstr>Basic principles</vt:lpstr>
      <vt:lpstr>Expected results regarding individuals</vt:lpstr>
      <vt:lpstr>Further plans</vt:lpstr>
      <vt:lpstr>Challenges in the current and future programming periods</vt:lpstr>
      <vt:lpstr>Thank you for your kind attention!</vt:lpstr>
    </vt:vector>
  </TitlesOfParts>
  <Company>KSZF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SztojkaA</dc:creator>
  <cp:lastModifiedBy>Sass Gyula Levente</cp:lastModifiedBy>
  <cp:revision>105</cp:revision>
  <dcterms:created xsi:type="dcterms:W3CDTF">2012-05-16T13:55:43Z</dcterms:created>
  <dcterms:modified xsi:type="dcterms:W3CDTF">2012-12-12T10:20:20Z</dcterms:modified>
</cp:coreProperties>
</file>