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27"/>
  </p:notesMasterIdLst>
  <p:handoutMasterIdLst>
    <p:handoutMasterId r:id="rId28"/>
  </p:handoutMasterIdLst>
  <p:sldIdLst>
    <p:sldId id="303" r:id="rId2"/>
    <p:sldId id="409" r:id="rId3"/>
    <p:sldId id="410" r:id="rId4"/>
    <p:sldId id="411" r:id="rId5"/>
    <p:sldId id="412" r:id="rId6"/>
    <p:sldId id="379" r:id="rId7"/>
    <p:sldId id="399" r:id="rId8"/>
    <p:sldId id="337" r:id="rId9"/>
    <p:sldId id="413" r:id="rId10"/>
    <p:sldId id="339" r:id="rId11"/>
    <p:sldId id="343" r:id="rId12"/>
    <p:sldId id="424" r:id="rId13"/>
    <p:sldId id="414" r:id="rId14"/>
    <p:sldId id="423" r:id="rId15"/>
    <p:sldId id="415" r:id="rId16"/>
    <p:sldId id="425" r:id="rId17"/>
    <p:sldId id="416" r:id="rId18"/>
    <p:sldId id="426" r:id="rId19"/>
    <p:sldId id="417" r:id="rId20"/>
    <p:sldId id="428" r:id="rId21"/>
    <p:sldId id="427" r:id="rId22"/>
    <p:sldId id="418" r:id="rId23"/>
    <p:sldId id="420" r:id="rId24"/>
    <p:sldId id="421" r:id="rId25"/>
    <p:sldId id="396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DA7"/>
    <a:srgbClr val="FCBEB2"/>
    <a:srgbClr val="990033"/>
    <a:srgbClr val="0000FF"/>
    <a:srgbClr val="008000"/>
    <a:srgbClr val="FFD401"/>
    <a:srgbClr val="012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0923" autoAdjust="0"/>
  </p:normalViewPr>
  <p:slideViewPr>
    <p:cSldViewPr>
      <p:cViewPr>
        <p:scale>
          <a:sx n="100" d="100"/>
          <a:sy n="100" d="100"/>
        </p:scale>
        <p:origin x="-2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3120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65308503103779E-2"/>
          <c:y val="5.1400554097404488E-2"/>
          <c:w val="0.89936237137024544"/>
          <c:h val="0.71782682792727071"/>
        </c:manualLayout>
      </c:layout>
      <c:lineChart>
        <c:grouping val="standard"/>
        <c:varyColors val="0"/>
        <c:ser>
          <c:idx val="0"/>
          <c:order val="0"/>
          <c:tx>
            <c:strRef>
              <c:f>'3.3 Age'!$B$131</c:f>
              <c:strCache>
                <c:ptCount val="1"/>
                <c:pt idx="0">
                  <c:v>Roma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'3.3 Age'!$C$99:$U$99</c:f>
              <c:strCache>
                <c:ptCount val="19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90+</c:v>
                </c:pt>
              </c:strCache>
            </c:strRef>
          </c:cat>
          <c:val>
            <c:numRef>
              <c:f>'3.3 Age'!$C$131:$U$131</c:f>
              <c:numCache>
                <c:formatCode>0.00</c:formatCode>
                <c:ptCount val="19"/>
                <c:pt idx="0">
                  <c:v>0.11863747412974807</c:v>
                </c:pt>
                <c:pt idx="1">
                  <c:v>0.11564975180119198</c:v>
                </c:pt>
                <c:pt idx="2">
                  <c:v>0.10813376281841806</c:v>
                </c:pt>
                <c:pt idx="3">
                  <c:v>0.10136470441778317</c:v>
                </c:pt>
                <c:pt idx="4">
                  <c:v>9.073650467609666E-2</c:v>
                </c:pt>
                <c:pt idx="5">
                  <c:v>7.8801176415666863E-2</c:v>
                </c:pt>
                <c:pt idx="6">
                  <c:v>7.2172167499183051E-2</c:v>
                </c:pt>
                <c:pt idx="7">
                  <c:v>6.8670930395406379E-2</c:v>
                </c:pt>
                <c:pt idx="8">
                  <c:v>5.8587367536529572E-2</c:v>
                </c:pt>
                <c:pt idx="9">
                  <c:v>4.8550487839036462E-2</c:v>
                </c:pt>
                <c:pt idx="10">
                  <c:v>4.2730653719869907E-2</c:v>
                </c:pt>
                <c:pt idx="11">
                  <c:v>3.4841199446026483E-2</c:v>
                </c:pt>
                <c:pt idx="12">
                  <c:v>2.4197438650545414E-2</c:v>
                </c:pt>
                <c:pt idx="13">
                  <c:v>1.546768747179559E-2</c:v>
                </c:pt>
                <c:pt idx="14">
                  <c:v>9.507803868477974E-3</c:v>
                </c:pt>
                <c:pt idx="15">
                  <c:v>5.3996856667133499E-3</c:v>
                </c:pt>
                <c:pt idx="16">
                  <c:v>2.4586464995409491E-3</c:v>
                </c:pt>
                <c:pt idx="17">
                  <c:v>7.9361374352271137E-4</c:v>
                </c:pt>
                <c:pt idx="18">
                  <c:v>1.400494841510667E-4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'3.3 Age'!$B$132</c:f>
              <c:strCache>
                <c:ptCount val="1"/>
                <c:pt idx="0">
                  <c:v>Non-Roma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'3.3 Age'!$C$99:$U$99</c:f>
              <c:strCache>
                <c:ptCount val="19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90+</c:v>
                </c:pt>
              </c:strCache>
            </c:strRef>
          </c:cat>
          <c:val>
            <c:numRef>
              <c:f>'3.3 Age'!$C$132:$U$132</c:f>
              <c:numCache>
                <c:formatCode>0.00</c:formatCode>
                <c:ptCount val="19"/>
                <c:pt idx="0">
                  <c:v>5.1088693567718738E-2</c:v>
                </c:pt>
                <c:pt idx="1">
                  <c:v>5.4884139033160209E-2</c:v>
                </c:pt>
                <c:pt idx="2">
                  <c:v>5.4584498601677987E-2</c:v>
                </c:pt>
                <c:pt idx="3">
                  <c:v>6.6919696364362763E-2</c:v>
                </c:pt>
                <c:pt idx="4">
                  <c:v>6.6719936076707953E-2</c:v>
                </c:pt>
                <c:pt idx="5">
                  <c:v>6.3773471833799444E-2</c:v>
                </c:pt>
                <c:pt idx="6">
                  <c:v>6.8567718737514979E-2</c:v>
                </c:pt>
                <c:pt idx="7">
                  <c:v>6.9316819816220537E-2</c:v>
                </c:pt>
                <c:pt idx="8">
                  <c:v>6.8517778665601284E-2</c:v>
                </c:pt>
                <c:pt idx="9">
                  <c:v>6.8567718737514979E-2</c:v>
                </c:pt>
                <c:pt idx="10">
                  <c:v>7.491010787055534E-2</c:v>
                </c:pt>
                <c:pt idx="11">
                  <c:v>7.041550139832202E-2</c:v>
                </c:pt>
                <c:pt idx="12">
                  <c:v>6.2774670395525367E-2</c:v>
                </c:pt>
                <c:pt idx="13">
                  <c:v>4.9190970834998002E-2</c:v>
                </c:pt>
                <c:pt idx="14">
                  <c:v>4.4246903715541352E-2</c:v>
                </c:pt>
                <c:pt idx="15">
                  <c:v>3.171194566520176E-2</c:v>
                </c:pt>
                <c:pt idx="16">
                  <c:v>1.9626448262085497E-2</c:v>
                </c:pt>
                <c:pt idx="17">
                  <c:v>7.7407111466240514E-3</c:v>
                </c:pt>
                <c:pt idx="18">
                  <c:v>2.0974830203755492E-3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175040"/>
        <c:axId val="33176960"/>
      </c:lineChart>
      <c:catAx>
        <c:axId val="33175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</a:t>
                </a:r>
              </a:p>
            </c:rich>
          </c:tx>
          <c:layout>
            <c:manualLayout>
              <c:xMode val="edge"/>
              <c:yMode val="edge"/>
              <c:x val="0.43690042215767616"/>
              <c:y val="0.91204780922017292"/>
            </c:manualLayout>
          </c:layout>
          <c:overlay val="0"/>
        </c:title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33176960"/>
        <c:crosses val="autoZero"/>
        <c:auto val="1"/>
        <c:lblAlgn val="ctr"/>
        <c:lblOffset val="100"/>
        <c:noMultiLvlLbl val="0"/>
      </c:catAx>
      <c:valAx>
        <c:axId val="3317696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3175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46292130150397"/>
          <c:y val="0.10146799358413532"/>
          <c:w val="0.17793138165751951"/>
          <c:h val="0.13526253930381196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9463" cy="46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88" tIns="46794" rIns="93588" bIns="46794" numCol="1" anchor="t" anchorCtr="0" compatLnSpc="1">
            <a:prstTxWarp prst="textNoShape">
              <a:avLst/>
            </a:prstTxWarp>
          </a:bodyPr>
          <a:lstStyle>
            <a:lvl1pPr defTabSz="93774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88" tIns="46794" rIns="93588" bIns="46794" numCol="1" anchor="t" anchorCtr="0" compatLnSpc="1">
            <a:prstTxWarp prst="textNoShape">
              <a:avLst/>
            </a:prstTxWarp>
          </a:bodyPr>
          <a:lstStyle>
            <a:lvl1pPr algn="r" defTabSz="93774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467"/>
            <a:ext cx="3039463" cy="46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88" tIns="46794" rIns="93588" bIns="46794" numCol="1" anchor="b" anchorCtr="0" compatLnSpc="1">
            <a:prstTxWarp prst="textNoShape">
              <a:avLst/>
            </a:prstTxWarp>
          </a:bodyPr>
          <a:lstStyle>
            <a:lvl1pPr defTabSz="93774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30467"/>
            <a:ext cx="3037840" cy="46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88" tIns="46794" rIns="93588" bIns="46794" numCol="1" anchor="b" anchorCtr="0" compatLnSpc="1">
            <a:prstTxWarp prst="textNoShape">
              <a:avLst/>
            </a:prstTxWarp>
          </a:bodyPr>
          <a:lstStyle>
            <a:lvl1pPr algn="r" defTabSz="937744">
              <a:defRPr sz="1300"/>
            </a:lvl1pPr>
          </a:lstStyle>
          <a:p>
            <a:pPr>
              <a:defRPr/>
            </a:pPr>
            <a:fld id="{896593F5-5575-4195-917C-DA4013598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97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9463" cy="46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88" tIns="46794" rIns="93588" bIns="46794" numCol="1" anchor="t" anchorCtr="0" compatLnSpc="1">
            <a:prstTxWarp prst="textNoShape">
              <a:avLst/>
            </a:prstTxWarp>
          </a:bodyPr>
          <a:lstStyle>
            <a:lvl1pPr defTabSz="93774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88" tIns="46794" rIns="93588" bIns="46794" numCol="1" anchor="t" anchorCtr="0" compatLnSpc="1">
            <a:prstTxWarp prst="textNoShape">
              <a:avLst/>
            </a:prstTxWarp>
          </a:bodyPr>
          <a:lstStyle>
            <a:lvl1pPr algn="r" defTabSz="93774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64" y="4414492"/>
            <a:ext cx="5605074" cy="418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88" tIns="46794" rIns="93588" bIns="46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467"/>
            <a:ext cx="3039463" cy="46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88" tIns="46794" rIns="93588" bIns="46794" numCol="1" anchor="b" anchorCtr="0" compatLnSpc="1">
            <a:prstTxWarp prst="textNoShape">
              <a:avLst/>
            </a:prstTxWarp>
          </a:bodyPr>
          <a:lstStyle>
            <a:lvl1pPr defTabSz="93774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30467"/>
            <a:ext cx="3037840" cy="46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88" tIns="46794" rIns="93588" bIns="46794" numCol="1" anchor="b" anchorCtr="0" compatLnSpc="1">
            <a:prstTxWarp prst="textNoShape">
              <a:avLst/>
            </a:prstTxWarp>
          </a:bodyPr>
          <a:lstStyle>
            <a:lvl1pPr algn="r" defTabSz="937744">
              <a:defRPr sz="1300"/>
            </a:lvl1pPr>
          </a:lstStyle>
          <a:p>
            <a:pPr>
              <a:defRPr/>
            </a:pPr>
            <a:fld id="{39EF437C-F632-43D4-AC89-CF38CC843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99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IE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5135644-D384-44D0-B5B1-4A4CA5B8989A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69A93-0A53-4EEB-9799-C936C3E315F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Notes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271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EF437C-F632-43D4-AC89-CF38CC8438B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00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EF437C-F632-43D4-AC89-CF38CC8438B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42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458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5" charset="0"/>
                <a:ea typeface="ヒラギノ角ゴ Pro W3" pitchFamily="-105" charset="-128"/>
                <a:cs typeface="ヒラギノ角ゴ Pro W3" pitchFamily="-105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4831A-BBBA-4DA0-8501-F10DB6EA67F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63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prstClr val="black"/>
                </a:solidFill>
                <a:latin typeface="Arial" pitchFamily="-105" charset="0"/>
                <a:ea typeface="ヒラギノ角ゴ Pro W3" pitchFamily="-105" charset="-128"/>
                <a:cs typeface="ヒラギノ角ゴ Pro W3" pitchFamily="-105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E997D17-3E95-42AE-8FDD-567A42B0E77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89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prstClr val="black"/>
                </a:solidFill>
                <a:latin typeface="Arial" pitchFamily="-105" charset="0"/>
                <a:ea typeface="ヒラギノ角ゴ Pro W3" pitchFamily="-105" charset="-128"/>
                <a:cs typeface="ヒラギノ角ゴ Pro W3" pitchFamily="-105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A98BA7A-EAB7-476E-8554-1DEDDF91D6E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785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1227138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090613" y="2276475"/>
            <a:ext cx="7596187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610600" y="6324600"/>
            <a:ext cx="533400" cy="53340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13" r:id="rId2"/>
    <p:sldLayoutId id="2147484120" r:id="rId3"/>
    <p:sldLayoutId id="2147484121" r:id="rId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192C85"/>
          </a:solidFill>
          <a:latin typeface="Arial"/>
          <a:ea typeface="ヒラギノ角ゴ Pro W3" pitchFamily="-105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92C85"/>
          </a:solidFill>
          <a:latin typeface="Arial" charset="0"/>
          <a:ea typeface="ヒラギノ角ゴ Pro W3" pitchFamily="-105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92C85"/>
          </a:solidFill>
          <a:latin typeface="Arial" charset="0"/>
          <a:ea typeface="ヒラギノ角ゴ Pro W3" pitchFamily="-105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92C85"/>
          </a:solidFill>
          <a:latin typeface="Arial" charset="0"/>
          <a:ea typeface="ヒラギノ角ゴ Pro W3" pitchFamily="-105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92C85"/>
          </a:solidFill>
          <a:latin typeface="Arial" charset="0"/>
          <a:ea typeface="ヒラギノ角ゴ Pro W3" pitchFamily="-105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05" charset="-128"/>
          <a:cs typeface="ヒラギノ角ゴ Pro W3" pitchFamily="-10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05" charset="-128"/>
          <a:cs typeface="ヒラギノ角ゴ Pro W3" pitchFamily="-10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05" charset="-128"/>
          <a:cs typeface="ヒラギノ角ゴ Pro W3" pitchFamily="-10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05" charset="-128"/>
          <a:cs typeface="ヒラギノ角ゴ Pro W3" pitchFamily="-10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600" kern="1200">
          <a:solidFill>
            <a:schemeClr val="tx1"/>
          </a:solidFill>
          <a:latin typeface="Arial"/>
          <a:ea typeface="ヒラギノ角ゴ Pro W3" pitchFamily="-105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ヒラギノ角ゴ Pro W3" pitchFamily="-105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ヒラギノ角ゴ Pro W3" pitchFamily="-10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ヒラギノ角ゴ Pro W3" pitchFamily="-10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ヒラギノ角ゴ Pro W3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itre 3"/>
          <p:cNvSpPr>
            <a:spLocks noGrp="1"/>
          </p:cNvSpPr>
          <p:nvPr>
            <p:ph type="ctrTitle"/>
          </p:nvPr>
        </p:nvSpPr>
        <p:spPr>
          <a:xfrm>
            <a:off x="2819400" y="0"/>
            <a:ext cx="6324600" cy="4953000"/>
          </a:xfrm>
        </p:spPr>
        <p:txBody>
          <a:bodyPr/>
          <a:lstStyle/>
          <a:p>
            <a:pPr algn="ctr" eaLnBrk="1" hangingPunct="1">
              <a:lnSpc>
                <a:spcPts val="69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54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ヒラギノ角ゴ Pro W3" charset="-128"/>
                <a:cs typeface="Arial" charset="0"/>
              </a:rPr>
              <a:t>“…</a:t>
            </a:r>
            <a:r>
              <a:rPr lang="en-GB" sz="54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ヒラギノ角ゴ Pro W3" charset="-128"/>
                <a:cs typeface="Arial" charset="0"/>
              </a:rPr>
              <a:t>to make a tangible difference </a:t>
            </a:r>
            <a:r>
              <a:rPr lang="en-GB" sz="54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ヒラギノ角ゴ Pro W3" charset="-128"/>
                <a:cs typeface="Arial" charset="0"/>
              </a:rPr>
              <a:t>to Roma </a:t>
            </a:r>
            <a:r>
              <a:rPr lang="en-GB" sz="54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ヒラギノ角ゴ Pro W3" charset="-128"/>
                <a:cs typeface="Arial" charset="0"/>
              </a:rPr>
              <a:t>people's lives</a:t>
            </a:r>
            <a:r>
              <a:rPr lang="en-GB" sz="54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ヒラギノ角ゴ Pro W3" charset="-128"/>
                <a:cs typeface="Arial" charset="0"/>
              </a:rPr>
              <a:t>”</a:t>
            </a:r>
            <a:endParaRPr lang="fr-FR" sz="5400" b="1" spc="3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ヒラギノ角ゴ Pro W3" charset="-128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3800" y="4800600"/>
            <a:ext cx="5429250" cy="20383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charset="-128"/>
                <a:cs typeface="Arial" charset="0"/>
              </a:rPr>
              <a:t>EC Communication 5 April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97D17-3E95-42AE-8FDD-567A42B0E77D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8305800" cy="4876800"/>
          </a:xfrm>
          <a:noFill/>
        </p:spPr>
        <p:txBody>
          <a:bodyPr>
            <a:noAutofit/>
          </a:bodyPr>
          <a:lstStyle/>
          <a:p>
            <a:pPr marL="3175" indent="0" defTabSz="355600" eaLnBrk="1" hangingPunct="1">
              <a:buNone/>
            </a:pPr>
            <a:endParaRPr lang="en-GB" sz="2800" b="1" kern="0" spc="-60" dirty="0" smtClean="0">
              <a:solidFill>
                <a:srgbClr val="192C85"/>
              </a:solidFill>
              <a:latin typeface="Calibri" pitchFamily="34" charset="0"/>
              <a:ea typeface="SimSun" pitchFamily="2" charset="-122"/>
            </a:endParaRPr>
          </a:p>
          <a:p>
            <a:pPr marL="447675" indent="-447675">
              <a:lnSpc>
                <a:spcPct val="115000"/>
              </a:lnSpc>
              <a:buFont typeface="Wingdings" pitchFamily="2" charset="2"/>
              <a:buChar char="à"/>
            </a:pPr>
            <a:r>
              <a:rPr lang="en-GB" kern="0" spc="-60" dirty="0" smtClean="0">
                <a:solidFill>
                  <a:srgbClr val="192C85"/>
                </a:solidFill>
                <a:latin typeface="Calibri" pitchFamily="34" charset="0"/>
                <a:ea typeface="SimSun" pitchFamily="2" charset="-122"/>
              </a:rPr>
              <a:t>Basic socio-economic characteristics</a:t>
            </a:r>
            <a:endParaRPr lang="en-GB" kern="0" spc="-60" dirty="0">
              <a:solidFill>
                <a:srgbClr val="192C85"/>
              </a:solidFill>
              <a:latin typeface="Calibri" pitchFamily="34" charset="0"/>
              <a:ea typeface="SimSun" pitchFamily="2" charset="-122"/>
            </a:endParaRPr>
          </a:p>
          <a:p>
            <a:pPr marL="447675" indent="-447675">
              <a:lnSpc>
                <a:spcPct val="115000"/>
              </a:lnSpc>
              <a:buFont typeface="Wingdings" pitchFamily="2" charset="2"/>
              <a:buChar char="à"/>
            </a:pPr>
            <a:r>
              <a:rPr lang="en-GB" kern="0" spc="-60" dirty="0" smtClean="0">
                <a:solidFill>
                  <a:srgbClr val="192C85"/>
                </a:solidFill>
                <a:latin typeface="Calibri" pitchFamily="34" charset="0"/>
                <a:ea typeface="SimSun" pitchFamily="2" charset="-122"/>
              </a:rPr>
              <a:t>Situation in employment</a:t>
            </a:r>
            <a:r>
              <a:rPr lang="en-GB" kern="0" spc="-60" dirty="0">
                <a:solidFill>
                  <a:srgbClr val="192C85"/>
                </a:solidFill>
                <a:latin typeface="Calibri" pitchFamily="34" charset="0"/>
                <a:ea typeface="SimSun" pitchFamily="2" charset="-122"/>
              </a:rPr>
              <a:t>, education, health, housing</a:t>
            </a:r>
          </a:p>
          <a:p>
            <a:pPr marL="447675" indent="-447675">
              <a:lnSpc>
                <a:spcPct val="115000"/>
              </a:lnSpc>
              <a:buFont typeface="Wingdings" pitchFamily="2" charset="2"/>
              <a:buChar char="à"/>
            </a:pPr>
            <a:r>
              <a:rPr lang="en-GB" kern="0" spc="-60" dirty="0">
                <a:solidFill>
                  <a:srgbClr val="192C85"/>
                </a:solidFill>
                <a:latin typeface="Calibri" pitchFamily="34" charset="0"/>
                <a:ea typeface="SimSun" pitchFamily="2" charset="-122"/>
              </a:rPr>
              <a:t>Neighbourhood characteristics &amp; infrastructure</a:t>
            </a:r>
          </a:p>
          <a:p>
            <a:pPr marL="447675" indent="-447675">
              <a:lnSpc>
                <a:spcPct val="115000"/>
              </a:lnSpc>
              <a:buFont typeface="Wingdings" pitchFamily="2" charset="2"/>
              <a:buChar char="à"/>
            </a:pPr>
            <a:r>
              <a:rPr lang="en-GB" kern="0" spc="-60" dirty="0">
                <a:solidFill>
                  <a:srgbClr val="192C85"/>
                </a:solidFill>
                <a:latin typeface="Calibri" pitchFamily="34" charset="0"/>
                <a:ea typeface="SimSun" pitchFamily="2" charset="-122"/>
              </a:rPr>
              <a:t>Integration, discrimination, rights awareness</a:t>
            </a:r>
          </a:p>
          <a:p>
            <a:pPr marL="447675" indent="-447675">
              <a:lnSpc>
                <a:spcPct val="115000"/>
              </a:lnSpc>
              <a:buFont typeface="Wingdings" pitchFamily="2" charset="2"/>
              <a:buChar char="à"/>
            </a:pPr>
            <a:r>
              <a:rPr lang="en-GB" kern="0" spc="-60" dirty="0">
                <a:solidFill>
                  <a:srgbClr val="192C85"/>
                </a:solidFill>
                <a:latin typeface="Calibri" pitchFamily="34" charset="0"/>
                <a:ea typeface="SimSun" pitchFamily="2" charset="-122"/>
              </a:rPr>
              <a:t>Mobility and migration</a:t>
            </a:r>
          </a:p>
          <a:p>
            <a:pPr marL="447675" indent="-447675">
              <a:lnSpc>
                <a:spcPct val="115000"/>
              </a:lnSpc>
              <a:buFont typeface="Wingdings" pitchFamily="2" charset="2"/>
              <a:buChar char="à"/>
            </a:pPr>
            <a:r>
              <a:rPr lang="en-GB" kern="0" spc="-60" dirty="0">
                <a:solidFill>
                  <a:srgbClr val="192C85"/>
                </a:solidFill>
                <a:latin typeface="Calibri" pitchFamily="34" charset="0"/>
                <a:ea typeface="SimSun" pitchFamily="2" charset="-122"/>
              </a:rPr>
              <a:t>Active citizenship issues, e.g. voting</a:t>
            </a:r>
          </a:p>
        </p:txBody>
      </p:sp>
      <p:sp>
        <p:nvSpPr>
          <p:cNvPr id="4" name="Title 1"/>
          <p:cNvSpPr>
            <a:spLocks/>
          </p:cNvSpPr>
          <p:nvPr/>
        </p:nvSpPr>
        <p:spPr bwMode="auto">
          <a:xfrm>
            <a:off x="6172200" y="0"/>
            <a:ext cx="297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eaLnBrk="0" hangingPunct="0"/>
            <a:r>
              <a:rPr lang="en-GB" sz="3200" dirty="0" smtClean="0">
                <a:solidFill>
                  <a:srgbClr val="192C85"/>
                </a:solidFill>
                <a:cs typeface="Arial" charset="0"/>
              </a:rPr>
              <a:t>Data on…</a:t>
            </a:r>
            <a:endParaRPr lang="en-GB" sz="3200" dirty="0">
              <a:solidFill>
                <a:srgbClr val="192C85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0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>
          <a:xfrm>
            <a:off x="0" y="5562600"/>
            <a:ext cx="9144000" cy="1295399"/>
          </a:xfrm>
          <a:noFill/>
        </p:spPr>
        <p:txBody>
          <a:bodyPr>
            <a:noAutofit/>
          </a:bodyPr>
          <a:lstStyle/>
          <a:p>
            <a:pPr marL="3175" indent="0" algn="ctr" defTabSz="355600" eaLnBrk="1" hangingPunct="1">
              <a:buNone/>
            </a:pPr>
            <a:endParaRPr lang="en-GB" sz="1000" b="1" spc="-50" dirty="0" smtClean="0">
              <a:latin typeface="Calibri" pitchFamily="34" charset="0"/>
            </a:endParaRPr>
          </a:p>
          <a:p>
            <a:pPr marL="3175" indent="0" defTabSz="355600" eaLnBrk="1" hangingPunct="1">
              <a:buNone/>
            </a:pPr>
            <a:r>
              <a:rPr lang="en-GB" sz="1000" b="1" spc="-50" dirty="0">
                <a:latin typeface="Calibri" pitchFamily="34" charset="0"/>
              </a:rPr>
              <a:t>	</a:t>
            </a:r>
            <a:r>
              <a:rPr lang="en-GB" sz="1400" b="1" spc="-50" dirty="0" smtClean="0">
                <a:latin typeface="Calibri" pitchFamily="34" charset="0"/>
              </a:rPr>
              <a:t>	FRA </a:t>
            </a:r>
            <a:r>
              <a:rPr lang="en-GB" sz="1400" b="1" spc="-50" dirty="0">
                <a:latin typeface="Calibri" pitchFamily="34" charset="0"/>
              </a:rPr>
              <a:t>+ </a:t>
            </a:r>
            <a:r>
              <a:rPr lang="en-GB" sz="1400" b="1" spc="-50" dirty="0" smtClean="0">
                <a:latin typeface="Calibri" pitchFamily="34" charset="0"/>
              </a:rPr>
              <a:t>UNDP/WB </a:t>
            </a:r>
            <a:r>
              <a:rPr lang="en-GB" sz="1400" b="1" spc="-50" dirty="0">
                <a:latin typeface="Calibri" pitchFamily="34" charset="0"/>
              </a:rPr>
              <a:t>data </a:t>
            </a:r>
            <a:r>
              <a:rPr lang="en-GB" sz="1400" b="1" spc="-50" dirty="0" smtClean="0">
                <a:latin typeface="Calibri" pitchFamily="34" charset="0"/>
              </a:rPr>
              <a:t>base</a:t>
            </a:r>
          </a:p>
          <a:p>
            <a:pPr marL="3175" indent="0" defTabSz="355600" eaLnBrk="1" hangingPunct="1">
              <a:buNone/>
            </a:pPr>
            <a:endParaRPr lang="en-GB" sz="1000" b="1" spc="-50" dirty="0">
              <a:latin typeface="Calibri" pitchFamily="34" charset="0"/>
            </a:endParaRPr>
          </a:p>
          <a:p>
            <a:pPr marL="3175" indent="0" algn="ctr" defTabSz="355600" eaLnBrk="1" hangingPunct="1">
              <a:buNone/>
            </a:pPr>
            <a:r>
              <a:rPr lang="en-GB" sz="2800" kern="0" spc="-60" dirty="0" smtClean="0">
                <a:solidFill>
                  <a:srgbClr val="192C85"/>
                </a:solidFill>
                <a:latin typeface="Calibri" pitchFamily="34" charset="0"/>
                <a:ea typeface="SimSun" pitchFamily="2" charset="-122"/>
              </a:rPr>
              <a:t>Roma have </a:t>
            </a:r>
            <a:r>
              <a:rPr lang="en-GB" sz="2800" kern="0" spc="-60" dirty="0">
                <a:solidFill>
                  <a:srgbClr val="192C85"/>
                </a:solidFill>
                <a:latin typeface="Calibri" pitchFamily="34" charset="0"/>
                <a:ea typeface="SimSun" pitchFamily="2" charset="-122"/>
              </a:rPr>
              <a:t>higher fertility and mortality rates </a:t>
            </a:r>
            <a:r>
              <a:rPr lang="en-GB" sz="2800" kern="0" spc="-60" dirty="0" smtClean="0">
                <a:solidFill>
                  <a:srgbClr val="192C85"/>
                </a:solidFill>
                <a:latin typeface="Calibri" pitchFamily="34" charset="0"/>
                <a:ea typeface="SimSun" pitchFamily="2" charset="-122"/>
              </a:rPr>
              <a:t>than non-Roma</a:t>
            </a:r>
            <a:endParaRPr lang="en-GB" sz="2800" kern="0" spc="-60" dirty="0">
              <a:solidFill>
                <a:srgbClr val="192C85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4" name="Title 1"/>
          <p:cNvSpPr>
            <a:spLocks/>
          </p:cNvSpPr>
          <p:nvPr/>
        </p:nvSpPr>
        <p:spPr bwMode="auto">
          <a:xfrm>
            <a:off x="5638800" y="0"/>
            <a:ext cx="350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defTabSz="457200" eaLnBrk="0" hangingPunct="0"/>
            <a:r>
              <a:rPr lang="en-US" sz="3200" b="1" dirty="0">
                <a:solidFill>
                  <a:srgbClr val="990033"/>
                </a:solidFill>
              </a:rPr>
              <a:t>Age distribution</a:t>
            </a:r>
            <a:endParaRPr lang="en-GB" sz="3200" b="1" dirty="0">
              <a:solidFill>
                <a:srgbClr val="990033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815529"/>
              </p:ext>
            </p:extLst>
          </p:nvPr>
        </p:nvGraphicFramePr>
        <p:xfrm>
          <a:off x="533400" y="1143000"/>
          <a:ext cx="8153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63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752600"/>
          </a:xfrm>
          <a:ln w="28575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2000" dirty="0" smtClean="0"/>
              <a:t>: </a:t>
            </a:r>
            <a:br>
              <a:rPr lang="en-GB" sz="2000" dirty="0" smtClean="0"/>
            </a:br>
            <a:r>
              <a:rPr lang="en-GB" sz="2700" b="1" dirty="0" smtClean="0">
                <a:solidFill>
                  <a:srgbClr val="C00000"/>
                </a:solidFill>
              </a:rPr>
              <a:t>Education</a:t>
            </a:r>
            <a:br>
              <a:rPr lang="en-GB" sz="2700" b="1" dirty="0" smtClean="0">
                <a:solidFill>
                  <a:srgbClr val="C00000"/>
                </a:solidFill>
              </a:rPr>
            </a:br>
            <a:r>
              <a:rPr lang="en-GB" sz="2200" b="1" dirty="0" smtClean="0">
                <a:solidFill>
                  <a:schemeClr val="tx1"/>
                </a:solidFill>
              </a:rPr>
              <a:t>On average the proportion of Roma currently in pre-school education or completing general or vocational </a:t>
            </a:r>
            <a:r>
              <a:rPr lang="en-GB" sz="2200" b="1" dirty="0">
                <a:solidFill>
                  <a:schemeClr val="tx1"/>
                </a:solidFill>
              </a:rPr>
              <a:t>upper-secondary</a:t>
            </a:r>
            <a:r>
              <a:rPr lang="en-GB" sz="2200" b="1" dirty="0" smtClean="0"/>
              <a:t> </a:t>
            </a:r>
            <a:r>
              <a:rPr lang="en-GB" sz="2200" b="1" dirty="0" smtClean="0">
                <a:solidFill>
                  <a:schemeClr val="tx1"/>
                </a:solidFill>
              </a:rPr>
              <a:t>education  is low</a:t>
            </a:r>
            <a:r>
              <a:rPr lang="en-GB" sz="2200" b="1" dirty="0">
                <a:solidFill>
                  <a:schemeClr val="tx1"/>
                </a:solidFill>
              </a:rPr>
              <a:t>, </a:t>
            </a:r>
            <a:r>
              <a:rPr lang="en-GB" sz="2200" b="1" dirty="0" smtClean="0">
                <a:solidFill>
                  <a:schemeClr val="tx1"/>
                </a:solidFill>
              </a:rPr>
              <a:t>especially </a:t>
            </a:r>
            <a:r>
              <a:rPr lang="en-GB" sz="2200" b="1" dirty="0">
                <a:solidFill>
                  <a:schemeClr val="tx1"/>
                </a:solidFill>
              </a:rPr>
              <a:t>in comparison to </a:t>
            </a:r>
            <a:r>
              <a:rPr lang="en-GB" sz="2200" b="1" dirty="0">
                <a:solidFill>
                  <a:schemeClr val="tx1"/>
                </a:solidFill>
              </a:rPr>
              <a:t>non-Roma. </a:t>
            </a:r>
            <a:r>
              <a:rPr lang="en-GB" sz="2200" b="1" dirty="0" smtClean="0">
                <a:solidFill>
                  <a:schemeClr val="tx1"/>
                </a:solidFill>
              </a:rPr>
              <a:t/>
            </a:r>
            <a:br>
              <a:rPr lang="en-GB" sz="2200" b="1" dirty="0" smtClean="0">
                <a:solidFill>
                  <a:schemeClr val="tx1"/>
                </a:solidFill>
              </a:rPr>
            </a:br>
            <a:endParaRPr lang="en-GB" sz="22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429000"/>
            <a:ext cx="7596187" cy="2362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IE" sz="2200" b="1" u="sng" dirty="0"/>
              <a:t>Issues addressed </a:t>
            </a:r>
            <a:r>
              <a:rPr lang="en-IE" sz="2200" b="1" u="sng" dirty="0" smtClean="0"/>
              <a:t>in </a:t>
            </a:r>
            <a:r>
              <a:rPr lang="en-GB" sz="2200" b="1" u="sng" dirty="0" smtClean="0"/>
              <a:t>the upcoming report</a:t>
            </a:r>
          </a:p>
          <a:p>
            <a:pPr lvl="1"/>
            <a:r>
              <a:rPr lang="en-GB" dirty="0" smtClean="0"/>
              <a:t>Current pre-school/kindergarten attendance</a:t>
            </a:r>
          </a:p>
          <a:p>
            <a:pPr lvl="1"/>
            <a:r>
              <a:rPr lang="en-GB" dirty="0" smtClean="0"/>
              <a:t>School attendance during compulsory school age </a:t>
            </a:r>
          </a:p>
          <a:p>
            <a:pPr lvl="1"/>
            <a:r>
              <a:rPr lang="en-GB" dirty="0" smtClean="0"/>
              <a:t>Completion of at least </a:t>
            </a:r>
            <a:r>
              <a:rPr lang="en-US" dirty="0" smtClean="0"/>
              <a:t>general </a:t>
            </a:r>
            <a:r>
              <a:rPr lang="en-US" dirty="0"/>
              <a:t>or vocational upper-secondary education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174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Other </a:t>
            </a:r>
            <a:r>
              <a:rPr lang="en-GB" sz="2000" dirty="0"/>
              <a:t>information on education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2057400"/>
            <a:ext cx="7596187" cy="3849688"/>
          </a:xfrm>
        </p:spPr>
        <p:txBody>
          <a:bodyPr>
            <a:normAutofit/>
          </a:bodyPr>
          <a:lstStyle/>
          <a:p>
            <a:pPr lvl="0"/>
            <a:r>
              <a:rPr lang="en-GB" sz="2400" dirty="0"/>
              <a:t>Literacy </a:t>
            </a:r>
            <a:r>
              <a:rPr lang="en-GB" sz="2400" dirty="0" smtClean="0"/>
              <a:t>rate</a:t>
            </a:r>
          </a:p>
          <a:p>
            <a:r>
              <a:rPr lang="en-GB" sz="2400" dirty="0" smtClean="0"/>
              <a:t>Preschool </a:t>
            </a:r>
            <a:r>
              <a:rPr lang="en-GB" sz="2400" dirty="0"/>
              <a:t>or kindergarten </a:t>
            </a:r>
            <a:r>
              <a:rPr lang="en-GB" sz="2400" dirty="0" smtClean="0"/>
              <a:t>attendance</a:t>
            </a:r>
            <a:endParaRPr lang="en-GB" sz="2400" dirty="0"/>
          </a:p>
          <a:p>
            <a:pPr lvl="0"/>
            <a:r>
              <a:rPr lang="en-GB" sz="2400" dirty="0" smtClean="0"/>
              <a:t>Attendance </a:t>
            </a:r>
            <a:r>
              <a:rPr lang="en-GB" sz="2400" dirty="0"/>
              <a:t>of  special school or class</a:t>
            </a:r>
          </a:p>
          <a:p>
            <a:r>
              <a:rPr lang="en-GB" sz="2400" dirty="0" smtClean="0"/>
              <a:t>Background </a:t>
            </a:r>
            <a:r>
              <a:rPr lang="en-GB" sz="2400" dirty="0"/>
              <a:t>of </a:t>
            </a:r>
            <a:r>
              <a:rPr lang="en-GB" sz="2400" dirty="0" smtClean="0"/>
              <a:t>classmates</a:t>
            </a:r>
          </a:p>
          <a:p>
            <a:pPr lvl="0"/>
            <a:r>
              <a:rPr lang="en-GB" sz="2400" dirty="0" smtClean="0"/>
              <a:t>Circumstances of ending school </a:t>
            </a:r>
            <a:endParaRPr lang="en-GB" sz="2400" dirty="0" smtClean="0"/>
          </a:p>
          <a:p>
            <a:r>
              <a:rPr lang="en-GB" sz="2400" dirty="0"/>
              <a:t>Professional </a:t>
            </a:r>
            <a:r>
              <a:rPr lang="en-GB" sz="2400" dirty="0"/>
              <a:t>qualifications after leaving school </a:t>
            </a:r>
            <a:endParaRPr lang="en-GB" sz="2400" dirty="0" smtClean="0"/>
          </a:p>
          <a:p>
            <a:r>
              <a:rPr lang="en-GB" sz="2400" dirty="0" smtClean="0"/>
              <a:t>...</a:t>
            </a:r>
            <a:endParaRPr lang="en-GB" sz="2400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035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295400"/>
          </a:xfrm>
          <a:ln w="28575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2000" dirty="0" smtClean="0"/>
              <a:t>: </a:t>
            </a:r>
            <a:br>
              <a:rPr lang="en-GB" sz="2000" dirty="0" smtClean="0"/>
            </a:br>
            <a:r>
              <a:rPr lang="en-GB" sz="2700" b="1" dirty="0" smtClean="0">
                <a:solidFill>
                  <a:srgbClr val="C00000"/>
                </a:solidFill>
              </a:rPr>
              <a:t>Employment</a:t>
            </a:r>
            <a:br>
              <a:rPr lang="en-GB" sz="2700" b="1" dirty="0" smtClean="0">
                <a:solidFill>
                  <a:srgbClr val="C00000"/>
                </a:solidFill>
              </a:rPr>
            </a:br>
            <a:r>
              <a:rPr lang="en-GB" sz="2200" b="1" dirty="0" smtClean="0">
                <a:solidFill>
                  <a:schemeClr val="tx1"/>
                </a:solidFill>
              </a:rPr>
              <a:t>On average the proportion of Roma </a:t>
            </a:r>
            <a:r>
              <a:rPr lang="en-GB" sz="2200" b="1" dirty="0">
                <a:solidFill>
                  <a:schemeClr val="tx1"/>
                </a:solidFill>
              </a:rPr>
              <a:t>in paid employment is low, especially </a:t>
            </a:r>
            <a:r>
              <a:rPr lang="en-GB" sz="2200" b="1" dirty="0">
                <a:solidFill>
                  <a:schemeClr val="tx1"/>
                </a:solidFill>
              </a:rPr>
              <a:t>in comparison to </a:t>
            </a:r>
            <a:r>
              <a:rPr lang="en-GB" sz="2200" b="1" dirty="0">
                <a:solidFill>
                  <a:schemeClr val="tx1"/>
                </a:solidFill>
              </a:rPr>
              <a:t>non-Roma. </a:t>
            </a:r>
            <a:r>
              <a:rPr lang="en-GB" sz="2200" b="1" dirty="0" smtClean="0">
                <a:solidFill>
                  <a:schemeClr val="tx1"/>
                </a:solidFill>
              </a:rPr>
              <a:t/>
            </a:r>
            <a:br>
              <a:rPr lang="en-GB" sz="2200" b="1" dirty="0" smtClean="0">
                <a:solidFill>
                  <a:schemeClr val="tx1"/>
                </a:solidFill>
              </a:rPr>
            </a:br>
            <a:endParaRPr lang="en-GB" sz="22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438400"/>
            <a:ext cx="7596187" cy="38496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GB" sz="2200" b="1" u="sng" dirty="0" smtClean="0"/>
          </a:p>
          <a:p>
            <a:pPr marL="0" lvl="0" indent="0">
              <a:buNone/>
            </a:pPr>
            <a:r>
              <a:rPr lang="en-IE" sz="2200" b="1" u="sng" dirty="0"/>
              <a:t>Issues addressed in </a:t>
            </a:r>
            <a:r>
              <a:rPr lang="en-GB" sz="2200" b="1" u="sng" dirty="0"/>
              <a:t>the upcoming report</a:t>
            </a:r>
          </a:p>
          <a:p>
            <a:pPr lvl="1"/>
            <a:r>
              <a:rPr lang="en-GB" dirty="0" smtClean="0"/>
              <a:t>Paid employment</a:t>
            </a:r>
          </a:p>
          <a:p>
            <a:pPr lvl="1"/>
            <a:r>
              <a:rPr lang="en-GB" dirty="0" smtClean="0"/>
              <a:t>Self-reported unemployment </a:t>
            </a:r>
          </a:p>
          <a:p>
            <a:pPr lvl="1"/>
            <a:r>
              <a:rPr lang="en-GB" dirty="0"/>
              <a:t>P</a:t>
            </a:r>
            <a:r>
              <a:rPr lang="en-GB" dirty="0" smtClean="0"/>
              <a:t>ension </a:t>
            </a:r>
          </a:p>
          <a:p>
            <a:pPr lvl="1"/>
            <a:r>
              <a:rPr lang="en-GB" dirty="0" smtClean="0"/>
              <a:t>Children working outside the home</a:t>
            </a:r>
          </a:p>
          <a:p>
            <a:pPr lvl="1"/>
            <a:r>
              <a:rPr lang="en-GB" dirty="0" smtClean="0"/>
              <a:t>Discrimination on grounds of ethnic origin when looking for work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978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Other </a:t>
            </a:r>
            <a:r>
              <a:rPr lang="en-GB" sz="2000" dirty="0"/>
              <a:t>information on </a:t>
            </a:r>
            <a:r>
              <a:rPr lang="en-GB" sz="2000" dirty="0" smtClean="0"/>
              <a:t>unemployment</a:t>
            </a:r>
            <a:endParaRPr lang="en-GB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981200"/>
            <a:ext cx="7596187" cy="3849688"/>
          </a:xfrm>
        </p:spPr>
        <p:txBody>
          <a:bodyPr>
            <a:normAutofit/>
          </a:bodyPr>
          <a:lstStyle/>
          <a:p>
            <a:pPr lvl="1"/>
            <a:r>
              <a:rPr lang="en-GB" dirty="0"/>
              <a:t>E</a:t>
            </a:r>
            <a:r>
              <a:rPr lang="en-GB" dirty="0" smtClean="0"/>
              <a:t>ver/currently unemployed</a:t>
            </a:r>
            <a:endParaRPr lang="en-GB" dirty="0"/>
          </a:p>
          <a:p>
            <a:pPr lvl="1"/>
            <a:r>
              <a:rPr lang="en-GB" dirty="0"/>
              <a:t>L</a:t>
            </a:r>
            <a:r>
              <a:rPr lang="en-GB" dirty="0" smtClean="0"/>
              <a:t>ength </a:t>
            </a:r>
            <a:r>
              <a:rPr lang="en-GB" dirty="0"/>
              <a:t>of current state of unemployment </a:t>
            </a:r>
          </a:p>
          <a:p>
            <a:pPr lvl="1"/>
            <a:r>
              <a:rPr lang="en-GB" dirty="0" smtClean="0"/>
              <a:t>Received </a:t>
            </a:r>
            <a:r>
              <a:rPr lang="en-GB" dirty="0"/>
              <a:t>help when unemployed</a:t>
            </a:r>
          </a:p>
          <a:p>
            <a:pPr lvl="1"/>
            <a:r>
              <a:rPr lang="en-GB" dirty="0"/>
              <a:t>Registered as unemployed</a:t>
            </a:r>
          </a:p>
          <a:p>
            <a:pPr lvl="1"/>
            <a:r>
              <a:rPr lang="en-GB" dirty="0"/>
              <a:t>Currently looking for a </a:t>
            </a:r>
            <a:r>
              <a:rPr lang="en-GB" dirty="0" smtClean="0"/>
              <a:t>job</a:t>
            </a:r>
          </a:p>
          <a:p>
            <a:pPr lvl="1"/>
            <a:r>
              <a:rPr lang="en-GB" dirty="0" smtClean="0"/>
              <a:t>Reasons </a:t>
            </a:r>
            <a:r>
              <a:rPr lang="en-GB" dirty="0"/>
              <a:t>for not looking for a </a:t>
            </a:r>
            <a:r>
              <a:rPr lang="en-GB" dirty="0" smtClean="0"/>
              <a:t>job</a:t>
            </a:r>
          </a:p>
          <a:p>
            <a:pPr marL="457200" lvl="1" indent="0">
              <a:buNone/>
            </a:pPr>
            <a:r>
              <a:rPr lang="en-GB" dirty="0" smtClean="0"/>
              <a:t>...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077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600200"/>
          </a:xfrm>
          <a:ln w="28575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2000" dirty="0" smtClean="0"/>
              <a:t>: </a:t>
            </a:r>
            <a:br>
              <a:rPr lang="en-GB" sz="2000" dirty="0" smtClean="0"/>
            </a:br>
            <a:r>
              <a:rPr lang="en-GB" sz="2700" b="1" dirty="0" smtClean="0">
                <a:solidFill>
                  <a:srgbClr val="C00000"/>
                </a:solidFill>
              </a:rPr>
              <a:t>Health</a:t>
            </a:r>
            <a:br>
              <a:rPr lang="en-GB" sz="2700" b="1" dirty="0" smtClean="0">
                <a:solidFill>
                  <a:srgbClr val="C00000"/>
                </a:solidFill>
              </a:rPr>
            </a:br>
            <a:r>
              <a:rPr lang="en-GB" sz="2200" b="1" dirty="0" smtClean="0">
                <a:solidFill>
                  <a:schemeClr val="tx1"/>
                </a:solidFill>
              </a:rPr>
              <a:t>On average Roma declare more often than non-Roma of the same age group to be limited in daily activities due to health reasons </a:t>
            </a:r>
            <a:br>
              <a:rPr lang="en-GB" sz="2200" b="1" dirty="0" smtClean="0">
                <a:solidFill>
                  <a:schemeClr val="tx1"/>
                </a:solidFill>
              </a:rPr>
            </a:br>
            <a:r>
              <a:rPr lang="en-GB" sz="2200" b="1" dirty="0" smtClean="0">
                <a:solidFill>
                  <a:schemeClr val="tx1"/>
                </a:solidFill>
              </a:rPr>
              <a:t> </a:t>
            </a:r>
            <a:endParaRPr lang="en-GB" sz="22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124200"/>
            <a:ext cx="7596187" cy="2362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IE" sz="2200" b="1" u="sng" dirty="0"/>
              <a:t>Issues addressed in </a:t>
            </a:r>
            <a:r>
              <a:rPr lang="en-GB" sz="2200" b="1" u="sng" dirty="0"/>
              <a:t>the upcoming report</a:t>
            </a:r>
          </a:p>
          <a:p>
            <a:r>
              <a:rPr lang="en-US" sz="2400" dirty="0" smtClean="0"/>
              <a:t>Limitations in daily activities such </a:t>
            </a:r>
            <a:r>
              <a:rPr lang="en-US" sz="2400" dirty="0"/>
              <a:t>as working, shopping or keeping </a:t>
            </a:r>
            <a:r>
              <a:rPr lang="en-US" sz="2400" dirty="0" smtClean="0"/>
              <a:t>in </a:t>
            </a:r>
            <a:r>
              <a:rPr lang="en-US" sz="2400" dirty="0"/>
              <a:t>c</a:t>
            </a:r>
            <a:r>
              <a:rPr lang="en-GB" sz="2400" dirty="0" err="1"/>
              <a:t>ontact</a:t>
            </a:r>
            <a:r>
              <a:rPr lang="en-GB" sz="2400" dirty="0"/>
              <a:t> </a:t>
            </a:r>
            <a:r>
              <a:rPr lang="en-GB" sz="2400" dirty="0"/>
              <a:t>with other </a:t>
            </a:r>
            <a:r>
              <a:rPr lang="en-GB" sz="2400" dirty="0" smtClean="0"/>
              <a:t>people due to health problems</a:t>
            </a:r>
          </a:p>
          <a:p>
            <a:r>
              <a:rPr lang="en-GB" sz="2400" dirty="0" smtClean="0"/>
              <a:t>Medical insurance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268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Other </a:t>
            </a:r>
            <a:r>
              <a:rPr lang="en-GB" sz="2000" dirty="0"/>
              <a:t>information on </a:t>
            </a:r>
            <a:r>
              <a:rPr lang="en-GB" sz="2000" dirty="0" smtClean="0"/>
              <a:t>health</a:t>
            </a:r>
            <a:endParaRPr lang="en-GB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2209800"/>
            <a:ext cx="7596187" cy="3849688"/>
          </a:xfrm>
        </p:spPr>
        <p:txBody>
          <a:bodyPr>
            <a:normAutofit/>
          </a:bodyPr>
          <a:lstStyle/>
          <a:p>
            <a:pPr lvl="0"/>
            <a:r>
              <a:rPr lang="en-GB" dirty="0" smtClean="0"/>
              <a:t>Subjective </a:t>
            </a:r>
            <a:r>
              <a:rPr lang="en-GB" dirty="0"/>
              <a:t>health status</a:t>
            </a:r>
          </a:p>
          <a:p>
            <a:pPr lvl="0"/>
            <a:r>
              <a:rPr lang="en-GB" dirty="0" smtClean="0"/>
              <a:t>Conditions under which given birth  </a:t>
            </a:r>
            <a:endParaRPr lang="en-GB" dirty="0"/>
          </a:p>
          <a:p>
            <a:pPr lvl="0"/>
            <a:r>
              <a:rPr lang="en-GB" dirty="0" smtClean="0"/>
              <a:t>Unmet need of medical treatment </a:t>
            </a:r>
            <a:r>
              <a:rPr lang="en-GB" dirty="0"/>
              <a:t>or </a:t>
            </a:r>
            <a:r>
              <a:rPr lang="en-GB" dirty="0" smtClean="0"/>
              <a:t>examination</a:t>
            </a:r>
          </a:p>
          <a:p>
            <a:pPr lvl="0"/>
            <a:r>
              <a:rPr lang="en-GB" dirty="0" smtClean="0"/>
              <a:t>...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435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600200"/>
          </a:xfrm>
          <a:ln w="28575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2000" dirty="0" smtClean="0"/>
              <a:t>: </a:t>
            </a:r>
            <a:br>
              <a:rPr lang="en-GB" sz="2000" dirty="0" smtClean="0"/>
            </a:br>
            <a:r>
              <a:rPr lang="en-GB" sz="2700" b="1" dirty="0" smtClean="0">
                <a:solidFill>
                  <a:srgbClr val="C00000"/>
                </a:solidFill>
              </a:rPr>
              <a:t>Housing</a:t>
            </a:r>
            <a:br>
              <a:rPr lang="en-GB" sz="2700" b="1" dirty="0" smtClean="0">
                <a:solidFill>
                  <a:srgbClr val="C00000"/>
                </a:solidFill>
              </a:rPr>
            </a:br>
            <a:r>
              <a:rPr lang="en-GB" sz="2200" b="1" dirty="0" smtClean="0">
                <a:solidFill>
                  <a:schemeClr val="tx1"/>
                </a:solidFill>
              </a:rPr>
              <a:t>On average Roma are living often in crowded households that are missing some of the basis amenities, compared to non-Roma.   </a:t>
            </a:r>
            <a:br>
              <a:rPr lang="en-GB" sz="2200" b="1" dirty="0" smtClean="0">
                <a:solidFill>
                  <a:schemeClr val="tx1"/>
                </a:solidFill>
              </a:rPr>
            </a:br>
            <a:endParaRPr lang="en-GB" sz="22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124200"/>
            <a:ext cx="7596187" cy="2362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IE" sz="2200" b="1" u="sng" dirty="0"/>
              <a:t>Issues addressed in </a:t>
            </a:r>
            <a:r>
              <a:rPr lang="en-GB" sz="2200" b="1" u="sng" dirty="0"/>
              <a:t>the upcoming report</a:t>
            </a:r>
          </a:p>
          <a:p>
            <a:r>
              <a:rPr lang="en-GB" sz="2400" dirty="0" smtClean="0"/>
              <a:t>Crowding rate</a:t>
            </a:r>
          </a:p>
          <a:p>
            <a:r>
              <a:rPr lang="en-GB" sz="2400" dirty="0" smtClean="0"/>
              <a:t>Lack of basic housing amenities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849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Other </a:t>
            </a:r>
            <a:r>
              <a:rPr lang="en-GB" sz="2000" dirty="0"/>
              <a:t>information on </a:t>
            </a:r>
            <a:r>
              <a:rPr lang="en-GB" sz="2000" dirty="0" smtClean="0"/>
              <a:t>housing</a:t>
            </a:r>
            <a:endParaRPr lang="en-GB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981200"/>
            <a:ext cx="7596187" cy="3849688"/>
          </a:xfrm>
        </p:spPr>
        <p:txBody>
          <a:bodyPr>
            <a:normAutofit/>
          </a:bodyPr>
          <a:lstStyle/>
          <a:p>
            <a:pPr lvl="0"/>
            <a:r>
              <a:rPr lang="en-GB" sz="2400" dirty="0" smtClean="0"/>
              <a:t>Mobility of the households</a:t>
            </a:r>
            <a:endParaRPr lang="en-GB" sz="2400" dirty="0"/>
          </a:p>
          <a:p>
            <a:pPr lvl="0"/>
            <a:r>
              <a:rPr lang="en-GB" sz="2400" dirty="0"/>
              <a:t>Official help in finding accommodation</a:t>
            </a:r>
          </a:p>
          <a:p>
            <a:pPr lvl="0"/>
            <a:r>
              <a:rPr lang="en-GB" sz="2400" dirty="0"/>
              <a:t>Changes in the neighbourhood infrastructure situation</a:t>
            </a:r>
          </a:p>
          <a:p>
            <a:pPr lvl="0"/>
            <a:r>
              <a:rPr lang="en-GB" sz="2400" dirty="0" smtClean="0"/>
              <a:t>Ownership</a:t>
            </a:r>
            <a:endParaRPr lang="en-GB" sz="2400" dirty="0"/>
          </a:p>
          <a:p>
            <a:pPr lvl="0"/>
            <a:r>
              <a:rPr lang="en-GB" sz="2400" dirty="0"/>
              <a:t>Quality of housing </a:t>
            </a:r>
            <a:endParaRPr lang="en-GB" sz="2400" dirty="0" smtClean="0"/>
          </a:p>
          <a:p>
            <a:pPr lvl="0"/>
            <a:r>
              <a:rPr lang="en-GB" sz="2400" dirty="0" smtClean="0"/>
              <a:t>Repairs</a:t>
            </a:r>
          </a:p>
          <a:p>
            <a:pPr lvl="0"/>
            <a:r>
              <a:rPr lang="en-GB" sz="2400" dirty="0" smtClean="0"/>
              <a:t>...</a:t>
            </a:r>
            <a:endParaRPr lang="en-GB" sz="2400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524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9144000" cy="43434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>
                <a:solidFill>
                  <a:srgbClr val="192C85"/>
                </a:solidFill>
                <a:latin typeface="Arial" charset="0"/>
                <a:ea typeface="ヒラギノ角ゴ Pro W3" charset="-128"/>
                <a:cs typeface="Arial" charset="0"/>
                <a:sym typeface="Wingdings" pitchFamily="2" charset="2"/>
              </a:rPr>
              <a:t>Its</a:t>
            </a:r>
            <a:r>
              <a:rPr lang="en-US" sz="2400" b="1" dirty="0" smtClean="0">
                <a:solidFill>
                  <a:srgbClr val="990033"/>
                </a:solidFill>
                <a:latin typeface="Arial" charset="0"/>
                <a:ea typeface="ヒラギノ角ゴ Pro W3" charset="-128"/>
                <a:cs typeface="Arial" charset="0"/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990033"/>
                </a:solidFill>
                <a:latin typeface="Arial" charset="0"/>
                <a:ea typeface="ヒラギノ角ゴ Pro W3" charset="-128"/>
                <a:cs typeface="Arial" charset="0"/>
                <a:sym typeface="Wingdings" pitchFamily="2" charset="2"/>
              </a:rPr>
              <a:t>objective</a:t>
            </a:r>
            <a:r>
              <a:rPr lang="en-US" sz="2400" b="1" dirty="0" smtClean="0">
                <a:solidFill>
                  <a:srgbClr val="990033"/>
                </a:solidFill>
                <a:latin typeface="Arial" charset="0"/>
                <a:ea typeface="ヒラギノ角ゴ Pro W3" charset="-128"/>
                <a:cs typeface="Arial" charset="0"/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192C85"/>
                </a:solidFill>
                <a:latin typeface="Arial" charset="0"/>
                <a:ea typeface="ヒラギノ角ゴ Pro W3" charset="-128"/>
                <a:cs typeface="Arial" charset="0"/>
                <a:sym typeface="Wingdings" pitchFamily="2" charset="2"/>
              </a:rPr>
              <a:t>is to </a:t>
            </a:r>
            <a:r>
              <a:rPr lang="en-GB" sz="2400" dirty="0" smtClean="0">
                <a:solidFill>
                  <a:srgbClr val="192C85"/>
                </a:solidFill>
                <a:latin typeface="Arial" charset="0"/>
                <a:ea typeface="ヒラギノ角ゴ Pro W3" charset="-128"/>
                <a:cs typeface="Arial" charset="0"/>
                <a:sym typeface="Wingdings" pitchFamily="2" charset="2"/>
              </a:rPr>
              <a:t>provide </a:t>
            </a:r>
            <a:r>
              <a:rPr lang="en-GB" sz="2400" dirty="0" smtClean="0">
                <a:solidFill>
                  <a:srgbClr val="192C85"/>
                </a:solidFill>
                <a:latin typeface="Arial" charset="0"/>
                <a:ea typeface="ヒラギノ角ゴ Pro W3" charset="-128"/>
                <a:cs typeface="Arial" charset="0"/>
                <a:sym typeface="Wingdings" pitchFamily="2" charset="2"/>
              </a:rPr>
              <a:t>EU institutions and Member States with assistance and expertise relating to fundamental rights in order to support them when they take measures or formulate</a:t>
            </a:r>
            <a:r>
              <a:rPr lang="en-US" sz="2400" dirty="0" smtClean="0">
                <a:solidFill>
                  <a:srgbClr val="192C85"/>
                </a:solidFill>
                <a:latin typeface="Arial" charset="0"/>
                <a:ea typeface="ヒラギノ角ゴ Pro W3" charset="-128"/>
                <a:cs typeface="Arial" charset="0"/>
                <a:sym typeface="Wingdings" pitchFamily="2" charset="2"/>
              </a:rPr>
              <a:t> </a:t>
            </a:r>
            <a:r>
              <a:rPr lang="en-GB" sz="2400" dirty="0">
                <a:solidFill>
                  <a:srgbClr val="192C85"/>
                </a:solidFill>
                <a:latin typeface="Arial" charset="0"/>
                <a:ea typeface="ヒラギノ角ゴ Pro W3" charset="-128"/>
                <a:cs typeface="Arial" charset="0"/>
                <a:sym typeface="Wingdings" pitchFamily="2" charset="2"/>
              </a:rPr>
              <a:t>courses of action </a:t>
            </a:r>
            <a:r>
              <a:rPr lang="en-GB" sz="2400" dirty="0" smtClean="0">
                <a:solidFill>
                  <a:srgbClr val="192C85"/>
                </a:solidFill>
                <a:latin typeface="Arial" charset="0"/>
                <a:ea typeface="ヒラギノ角ゴ Pro W3" charset="-128"/>
                <a:cs typeface="Arial" charset="0"/>
                <a:sym typeface="Wingdings" pitchFamily="2" charset="2"/>
              </a:rPr>
              <a:t>to </a:t>
            </a:r>
            <a:r>
              <a:rPr lang="en-GB" sz="2400" dirty="0">
                <a:solidFill>
                  <a:srgbClr val="192C85"/>
                </a:solidFill>
                <a:latin typeface="Arial" charset="0"/>
                <a:ea typeface="ヒラギノ角ゴ Pro W3" charset="-128"/>
                <a:cs typeface="Arial" charset="0"/>
                <a:sym typeface="Wingdings" pitchFamily="2" charset="2"/>
              </a:rPr>
              <a:t>fully respect fundamental rights</a:t>
            </a:r>
            <a:r>
              <a:rPr lang="en-GB" sz="2400" dirty="0" smtClean="0">
                <a:solidFill>
                  <a:srgbClr val="192C85"/>
                </a:solidFill>
                <a:latin typeface="Arial" charset="0"/>
                <a:ea typeface="ヒラギノ角ゴ Pro W3" charset="-128"/>
                <a:cs typeface="Arial" charset="0"/>
                <a:sym typeface="Wingdings" pitchFamily="2" charset="2"/>
              </a:rPr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>
                <a:solidFill>
                  <a:srgbClr val="990033"/>
                </a:solidFill>
                <a:latin typeface="Arial" charset="0"/>
                <a:ea typeface="ヒラギノ角ゴ Pro W3" charset="-128"/>
                <a:cs typeface="Arial" charset="0"/>
                <a:sym typeface="Wingdings" pitchFamily="2" charset="2"/>
              </a:rPr>
              <a:t>Its tasks are to</a:t>
            </a:r>
            <a:r>
              <a:rPr lang="en-US" sz="2400" dirty="0" smtClean="0">
                <a:solidFill>
                  <a:srgbClr val="192C85"/>
                </a:solidFill>
                <a:latin typeface="Arial" charset="0"/>
                <a:ea typeface="ヒラギノ角ゴ Pro W3" charset="-128"/>
                <a:cs typeface="Arial" charset="0"/>
                <a:sym typeface="Wingdings" pitchFamily="2" charset="2"/>
              </a:rPr>
              <a:t>: </a:t>
            </a:r>
          </a:p>
          <a:p>
            <a:pPr marL="361950" indent="-352425">
              <a:spcAft>
                <a:spcPts val="600"/>
              </a:spcAft>
              <a:buFont typeface="Wingdings" pitchFamily="2" charset="2"/>
              <a:buChar char="v"/>
            </a:pPr>
            <a:r>
              <a:rPr lang="en-GB" sz="2400" dirty="0" smtClean="0">
                <a:solidFill>
                  <a:srgbClr val="192C85"/>
                </a:solidFill>
                <a:latin typeface="Arial" charset="0"/>
                <a:ea typeface="ヒラギノ角ゴ Pro W3" charset="-128"/>
                <a:cs typeface="Arial" charset="0"/>
                <a:sym typeface="Wingdings" pitchFamily="2" charset="2"/>
              </a:rPr>
              <a:t>carry out </a:t>
            </a:r>
            <a:r>
              <a:rPr lang="en-GB" sz="2400" dirty="0">
                <a:solidFill>
                  <a:srgbClr val="990033"/>
                </a:solidFill>
                <a:latin typeface="Arial" charset="0"/>
                <a:ea typeface="ヒラギノ角ゴ Pro W3" charset="-128"/>
                <a:cs typeface="Arial" charset="0"/>
                <a:sym typeface="Wingdings" pitchFamily="2" charset="2"/>
              </a:rPr>
              <a:t>scientific</a:t>
            </a:r>
            <a:r>
              <a:rPr lang="en-GB" sz="2400" dirty="0" smtClean="0">
                <a:solidFill>
                  <a:srgbClr val="192C85"/>
                </a:solidFill>
                <a:latin typeface="Arial" charset="0"/>
                <a:ea typeface="ヒラギノ角ゴ Pro W3" charset="-128"/>
                <a:cs typeface="Arial" charset="0"/>
                <a:sym typeface="Wingdings" pitchFamily="2" charset="2"/>
              </a:rPr>
              <a:t> </a:t>
            </a:r>
            <a:r>
              <a:rPr lang="en-GB" sz="2400" dirty="0">
                <a:solidFill>
                  <a:srgbClr val="990033"/>
                </a:solidFill>
                <a:latin typeface="Arial" charset="0"/>
                <a:ea typeface="ヒラギノ角ゴ Pro W3" charset="-128"/>
                <a:cs typeface="Arial" charset="0"/>
                <a:sym typeface="Wingdings" pitchFamily="2" charset="2"/>
              </a:rPr>
              <a:t>research</a:t>
            </a:r>
            <a:r>
              <a:rPr lang="en-GB" sz="2400" dirty="0">
                <a:solidFill>
                  <a:srgbClr val="192C85"/>
                </a:solidFill>
                <a:latin typeface="Arial" charset="0"/>
                <a:ea typeface="ヒラギノ角ゴ Pro W3" charset="-128"/>
                <a:cs typeface="Arial" charset="0"/>
                <a:sym typeface="Wingdings" pitchFamily="2" charset="2"/>
              </a:rPr>
              <a:t> and surveys </a:t>
            </a:r>
            <a:endParaRPr lang="en-GB" sz="2400" dirty="0" smtClean="0">
              <a:solidFill>
                <a:srgbClr val="192C85"/>
              </a:solidFill>
              <a:latin typeface="Arial" charset="0"/>
              <a:ea typeface="ヒラギノ角ゴ Pro W3" charset="-128"/>
              <a:cs typeface="Arial" charset="0"/>
              <a:sym typeface="Wingdings" pitchFamily="2" charset="2"/>
            </a:endParaRPr>
          </a:p>
          <a:p>
            <a:pPr marL="361950" indent="-352425">
              <a:spcAft>
                <a:spcPts val="600"/>
              </a:spcAft>
              <a:buFont typeface="Wingdings" pitchFamily="2" charset="2"/>
              <a:buChar char="v"/>
            </a:pPr>
            <a:r>
              <a:rPr lang="en-GB" sz="2400" dirty="0">
                <a:solidFill>
                  <a:srgbClr val="990033"/>
                </a:solidFill>
                <a:latin typeface="Arial" charset="0"/>
                <a:ea typeface="ヒラギノ角ゴ Pro W3" charset="-128"/>
                <a:cs typeface="Arial" charset="0"/>
                <a:sym typeface="Wingdings" pitchFamily="2" charset="2"/>
              </a:rPr>
              <a:t>collect</a:t>
            </a:r>
            <a:r>
              <a:rPr lang="en-GB" sz="2400" dirty="0">
                <a:solidFill>
                  <a:srgbClr val="192C85"/>
                </a:solidFill>
                <a:latin typeface="Arial" charset="0"/>
                <a:ea typeface="ヒラギノ角ゴ Pro W3" charset="-128"/>
                <a:cs typeface="Arial" charset="0"/>
                <a:sym typeface="Wingdings" pitchFamily="2" charset="2"/>
              </a:rPr>
              <a:t>, record, analyse and disseminate </a:t>
            </a:r>
            <a:r>
              <a:rPr lang="en-GB" sz="2400" dirty="0" smtClean="0">
                <a:solidFill>
                  <a:srgbClr val="192C85"/>
                </a:solidFill>
                <a:latin typeface="Arial" charset="0"/>
                <a:ea typeface="ヒラギノ角ゴ Pro W3" charset="-128"/>
                <a:cs typeface="Arial" charset="0"/>
                <a:sym typeface="Wingdings" pitchFamily="2" charset="2"/>
              </a:rPr>
              <a:t>relevant </a:t>
            </a:r>
            <a:r>
              <a:rPr lang="en-GB" sz="2400" dirty="0">
                <a:solidFill>
                  <a:srgbClr val="990033"/>
                </a:solidFill>
                <a:latin typeface="Arial" charset="0"/>
                <a:ea typeface="ヒラギノ角ゴ Pro W3" charset="-128"/>
                <a:cs typeface="Arial" charset="0"/>
                <a:sym typeface="Wingdings" pitchFamily="2" charset="2"/>
              </a:rPr>
              <a:t>objective</a:t>
            </a:r>
            <a:r>
              <a:rPr lang="en-GB" sz="2400" dirty="0" smtClean="0">
                <a:solidFill>
                  <a:srgbClr val="192C85"/>
                </a:solidFill>
                <a:latin typeface="Arial" charset="0"/>
                <a:ea typeface="ヒラギノ角ゴ Pro W3" charset="-128"/>
                <a:cs typeface="Arial" charset="0"/>
                <a:sym typeface="Wingdings" pitchFamily="2" charset="2"/>
              </a:rPr>
              <a:t>, </a:t>
            </a:r>
            <a:r>
              <a:rPr lang="en-GB" sz="2400" dirty="0">
                <a:solidFill>
                  <a:srgbClr val="990033"/>
                </a:solidFill>
                <a:latin typeface="Arial" charset="0"/>
                <a:ea typeface="ヒラギノ角ゴ Pro W3" charset="-128"/>
                <a:cs typeface="Arial" charset="0"/>
                <a:sym typeface="Wingdings" pitchFamily="2" charset="2"/>
              </a:rPr>
              <a:t>reliable</a:t>
            </a:r>
            <a:r>
              <a:rPr lang="en-GB" sz="2400" dirty="0" smtClean="0">
                <a:solidFill>
                  <a:srgbClr val="192C85"/>
                </a:solidFill>
                <a:latin typeface="Arial" charset="0"/>
                <a:ea typeface="ヒラギノ角ゴ Pro W3" charset="-128"/>
                <a:cs typeface="Arial" charset="0"/>
                <a:sym typeface="Wingdings" pitchFamily="2" charset="2"/>
              </a:rPr>
              <a:t> </a:t>
            </a:r>
            <a:r>
              <a:rPr lang="en-GB" sz="2400" dirty="0">
                <a:solidFill>
                  <a:srgbClr val="990033"/>
                </a:solidFill>
                <a:latin typeface="Arial" charset="0"/>
                <a:ea typeface="ヒラギノ角ゴ Pro W3" charset="-128"/>
                <a:cs typeface="Arial" charset="0"/>
                <a:sym typeface="Wingdings" pitchFamily="2" charset="2"/>
              </a:rPr>
              <a:t>and</a:t>
            </a:r>
            <a:r>
              <a:rPr lang="en-GB" sz="2400" dirty="0">
                <a:solidFill>
                  <a:srgbClr val="192C85"/>
                </a:solidFill>
                <a:latin typeface="Arial" charset="0"/>
                <a:ea typeface="ヒラギノ角ゴ Pro W3" charset="-128"/>
                <a:cs typeface="Arial" charset="0"/>
                <a:sym typeface="Wingdings" pitchFamily="2" charset="2"/>
              </a:rPr>
              <a:t> </a:t>
            </a:r>
            <a:r>
              <a:rPr lang="en-GB" sz="2400" dirty="0">
                <a:solidFill>
                  <a:srgbClr val="990033"/>
                </a:solidFill>
                <a:latin typeface="Arial" charset="0"/>
                <a:ea typeface="ヒラギノ角ゴ Pro W3" charset="-128"/>
                <a:cs typeface="Arial" charset="0"/>
                <a:sym typeface="Wingdings" pitchFamily="2" charset="2"/>
              </a:rPr>
              <a:t>comparable</a:t>
            </a:r>
            <a:r>
              <a:rPr lang="en-GB" sz="2400" dirty="0">
                <a:solidFill>
                  <a:srgbClr val="192C85"/>
                </a:solidFill>
                <a:latin typeface="Arial" charset="0"/>
                <a:ea typeface="ヒラギノ角ゴ Pro W3" charset="-128"/>
                <a:cs typeface="Arial" charset="0"/>
                <a:sym typeface="Wingdings" pitchFamily="2" charset="2"/>
              </a:rPr>
              <a:t> </a:t>
            </a:r>
            <a:r>
              <a:rPr lang="en-GB" sz="2400" dirty="0">
                <a:solidFill>
                  <a:srgbClr val="990033"/>
                </a:solidFill>
                <a:latin typeface="Arial" charset="0"/>
                <a:ea typeface="ヒラギノ角ゴ Pro W3" charset="-128"/>
                <a:cs typeface="Arial" charset="0"/>
                <a:sym typeface="Wingdings" pitchFamily="2" charset="2"/>
              </a:rPr>
              <a:t>information</a:t>
            </a:r>
            <a:r>
              <a:rPr lang="en-GB" sz="2400" dirty="0">
                <a:solidFill>
                  <a:srgbClr val="192C85"/>
                </a:solidFill>
                <a:latin typeface="Arial" charset="0"/>
                <a:ea typeface="ヒラギノ角ゴ Pro W3" charset="-128"/>
                <a:cs typeface="Arial" charset="0"/>
                <a:sym typeface="Wingdings" pitchFamily="2" charset="2"/>
              </a:rPr>
              <a:t> </a:t>
            </a:r>
            <a:r>
              <a:rPr lang="en-GB" sz="2400" dirty="0">
                <a:solidFill>
                  <a:srgbClr val="990033"/>
                </a:solidFill>
                <a:latin typeface="Arial" charset="0"/>
                <a:ea typeface="ヒラギノ角ゴ Pro W3" charset="-128"/>
                <a:cs typeface="Arial" charset="0"/>
                <a:sym typeface="Wingdings" pitchFamily="2" charset="2"/>
              </a:rPr>
              <a:t>and</a:t>
            </a:r>
            <a:r>
              <a:rPr lang="en-GB" sz="2400" dirty="0">
                <a:solidFill>
                  <a:srgbClr val="192C85"/>
                </a:solidFill>
                <a:latin typeface="Arial" charset="0"/>
                <a:ea typeface="ヒラギノ角ゴ Pro W3" charset="-128"/>
                <a:cs typeface="Arial" charset="0"/>
                <a:sym typeface="Wingdings" pitchFamily="2" charset="2"/>
              </a:rPr>
              <a:t> </a:t>
            </a:r>
            <a:r>
              <a:rPr lang="en-GB" sz="2400" dirty="0">
                <a:solidFill>
                  <a:srgbClr val="990033"/>
                </a:solidFill>
                <a:latin typeface="Arial" charset="0"/>
                <a:ea typeface="ヒラギノ角ゴ Pro W3" charset="-128"/>
                <a:cs typeface="Arial" charset="0"/>
                <a:sym typeface="Wingdings" pitchFamily="2" charset="2"/>
              </a:rPr>
              <a:t>data</a:t>
            </a:r>
            <a:r>
              <a:rPr lang="en-GB" sz="2400" dirty="0">
                <a:solidFill>
                  <a:srgbClr val="192C85"/>
                </a:solidFill>
                <a:latin typeface="Arial" charset="0"/>
                <a:ea typeface="ヒラギノ角ゴ Pro W3" charset="-128"/>
                <a:cs typeface="Arial" charset="0"/>
                <a:sym typeface="Wingdings" pitchFamily="2" charset="2"/>
              </a:rPr>
              <a:t> </a:t>
            </a:r>
            <a:endParaRPr lang="en-GB" sz="2400" dirty="0" smtClean="0">
              <a:solidFill>
                <a:srgbClr val="192C85"/>
              </a:solidFill>
              <a:latin typeface="Arial" charset="0"/>
              <a:ea typeface="ヒラギノ角ゴ Pro W3" charset="-128"/>
              <a:cs typeface="Arial" charset="0"/>
              <a:sym typeface="Wingdings" pitchFamily="2" charset="2"/>
            </a:endParaRPr>
          </a:p>
          <a:p>
            <a:pPr marL="361950" indent="-352425">
              <a:spcAft>
                <a:spcPts val="600"/>
              </a:spcAft>
              <a:buFont typeface="Wingdings" pitchFamily="2" charset="2"/>
              <a:buChar char="v"/>
            </a:pPr>
            <a:r>
              <a:rPr lang="en-GB" sz="2400" dirty="0" smtClean="0">
                <a:solidFill>
                  <a:srgbClr val="192C85"/>
                </a:solidFill>
                <a:latin typeface="Arial" charset="0"/>
                <a:ea typeface="ヒラギノ角ゴ Pro W3" charset="-128"/>
                <a:cs typeface="Arial" charset="0"/>
                <a:sym typeface="Wingdings" pitchFamily="2" charset="2"/>
              </a:rPr>
              <a:t>develop </a:t>
            </a:r>
            <a:r>
              <a:rPr lang="en-GB" sz="2400" dirty="0">
                <a:solidFill>
                  <a:srgbClr val="192C85"/>
                </a:solidFill>
                <a:latin typeface="Arial" charset="0"/>
                <a:ea typeface="ヒラギノ角ゴ Pro W3" charset="-128"/>
                <a:cs typeface="Arial" charset="0"/>
                <a:sym typeface="Wingdings" pitchFamily="2" charset="2"/>
              </a:rPr>
              <a:t>methods and standards to </a:t>
            </a:r>
            <a:r>
              <a:rPr lang="en-GB" sz="2400" dirty="0">
                <a:solidFill>
                  <a:srgbClr val="990033"/>
                </a:solidFill>
                <a:latin typeface="Arial" charset="0"/>
                <a:ea typeface="ヒラギノ角ゴ Pro W3" charset="-128"/>
                <a:cs typeface="Arial" charset="0"/>
                <a:sym typeface="Wingdings" pitchFamily="2" charset="2"/>
              </a:rPr>
              <a:t>improve the comparability, objectivity and reliability of data at European level</a:t>
            </a:r>
            <a:endParaRPr lang="en-GB" altLang="zh-CN" sz="2400" dirty="0">
              <a:solidFill>
                <a:srgbClr val="990033"/>
              </a:solidFill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609600" y="11430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eaLnBrk="0" hangingPunct="0"/>
            <a:r>
              <a:rPr lang="en-GB" sz="3200" dirty="0" smtClean="0">
                <a:solidFill>
                  <a:srgbClr val="192C85"/>
                </a:solidFill>
                <a:cs typeface="Arial" charset="0"/>
              </a:rPr>
              <a:t>The EU Agency for Fundamental Rights</a:t>
            </a:r>
            <a:endParaRPr lang="en-GB" sz="3200" dirty="0">
              <a:solidFill>
                <a:srgbClr val="192C85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9433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447800"/>
          </a:xfrm>
          <a:ln w="28575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2000" dirty="0" smtClean="0"/>
              <a:t>: </a:t>
            </a:r>
            <a:br>
              <a:rPr lang="en-GB" sz="2000" dirty="0" smtClean="0"/>
            </a:br>
            <a:r>
              <a:rPr lang="en-GB" sz="2700" b="1" dirty="0" smtClean="0">
                <a:solidFill>
                  <a:srgbClr val="C00000"/>
                </a:solidFill>
              </a:rPr>
              <a:t>Poverty</a:t>
            </a:r>
            <a:br>
              <a:rPr lang="en-GB" sz="2700" b="1" dirty="0" smtClean="0">
                <a:solidFill>
                  <a:srgbClr val="C00000"/>
                </a:solidFill>
              </a:rPr>
            </a:br>
            <a:r>
              <a:rPr lang="en-GB" sz="2200" b="1" dirty="0" smtClean="0">
                <a:solidFill>
                  <a:schemeClr val="tx1"/>
                </a:solidFill>
              </a:rPr>
              <a:t>On average the great majority of Roma households are living on a household income that is below the national poverty line.  </a:t>
            </a:r>
            <a:br>
              <a:rPr lang="en-GB" sz="2200" b="1" dirty="0" smtClean="0">
                <a:solidFill>
                  <a:schemeClr val="tx1"/>
                </a:solidFill>
              </a:rPr>
            </a:br>
            <a:endParaRPr lang="en-GB" sz="22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124200"/>
            <a:ext cx="7596187" cy="2362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IE" sz="2200" b="1" u="sng" dirty="0"/>
              <a:t>Issues addressed in </a:t>
            </a:r>
            <a:r>
              <a:rPr lang="en-GB" sz="2200" b="1" u="sng" dirty="0"/>
              <a:t>the upcoming report</a:t>
            </a:r>
          </a:p>
          <a:p>
            <a:r>
              <a:rPr lang="en-GB" sz="2400" dirty="0" smtClean="0"/>
              <a:t>Persons living in households at risk of poverty</a:t>
            </a:r>
          </a:p>
          <a:p>
            <a:r>
              <a:rPr lang="en-GB" sz="2400" dirty="0" smtClean="0"/>
              <a:t>Experience of hunger in Roma households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286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2057400"/>
          </a:xfrm>
          <a:ln w="28575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2000" dirty="0" smtClean="0"/>
              <a:t>: </a:t>
            </a:r>
            <a:br>
              <a:rPr lang="en-GB" sz="2000" dirty="0" smtClean="0"/>
            </a:br>
            <a:r>
              <a:rPr lang="en-GB" sz="2700" b="1" dirty="0" smtClean="0">
                <a:solidFill>
                  <a:srgbClr val="C00000"/>
                </a:solidFill>
              </a:rPr>
              <a:t>Discrimination experiences and rights awareness</a:t>
            </a:r>
            <a:br>
              <a:rPr lang="en-GB" sz="2700" b="1" dirty="0" smtClean="0">
                <a:solidFill>
                  <a:srgbClr val="C00000"/>
                </a:solidFill>
              </a:rPr>
            </a:br>
            <a:r>
              <a:rPr lang="en-GB" sz="2200" b="1" dirty="0" smtClean="0">
                <a:solidFill>
                  <a:schemeClr val="tx1"/>
                </a:solidFill>
              </a:rPr>
              <a:t>On average the majority of Roma experienced discrimination based on their ethnic origin in the recent months, and awareness of anti-discrimination legislation in employment is still lacking for many Roma.  </a:t>
            </a:r>
            <a:br>
              <a:rPr lang="en-GB" sz="2200" b="1" dirty="0" smtClean="0">
                <a:solidFill>
                  <a:schemeClr val="tx1"/>
                </a:solidFill>
              </a:rPr>
            </a:br>
            <a:endParaRPr lang="en-GB" sz="22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438524"/>
            <a:ext cx="7596187" cy="280987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IE" sz="2200" b="1" u="sng" dirty="0"/>
              <a:t>Issues addressed in </a:t>
            </a:r>
            <a:r>
              <a:rPr lang="en-GB" sz="2200" b="1" u="sng" dirty="0"/>
              <a:t>the upcoming report</a:t>
            </a:r>
          </a:p>
          <a:p>
            <a:r>
              <a:rPr lang="en-GB" sz="2400" dirty="0" smtClean="0"/>
              <a:t>General discrimination experiences on the ground of ethnic origin</a:t>
            </a:r>
          </a:p>
          <a:p>
            <a:r>
              <a:rPr lang="en-GB" sz="2400" dirty="0" smtClean="0"/>
              <a:t>Discrimination experiences when looking for work 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wareness </a:t>
            </a:r>
            <a:r>
              <a:rPr lang="en-US" sz="2400" dirty="0"/>
              <a:t>of anti-discrimination legislation in employment 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552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Other </a:t>
            </a:r>
            <a:r>
              <a:rPr lang="en-GB" sz="2000" dirty="0"/>
              <a:t>information on </a:t>
            </a:r>
            <a:r>
              <a:rPr lang="en-GB" sz="2000" dirty="0" smtClean="0"/>
              <a:t>discrimination and rights awareness</a:t>
            </a:r>
            <a:endParaRPr lang="en-GB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2057400"/>
            <a:ext cx="7596187" cy="3849688"/>
          </a:xfrm>
        </p:spPr>
        <p:txBody>
          <a:bodyPr>
            <a:normAutofit lnSpcReduction="10000"/>
          </a:bodyPr>
          <a:lstStyle/>
          <a:p>
            <a:pPr lvl="0"/>
            <a:r>
              <a:rPr lang="en-GB" sz="2400" dirty="0"/>
              <a:t>General discrimination on various grounds</a:t>
            </a:r>
          </a:p>
          <a:p>
            <a:pPr lvl="0"/>
            <a:r>
              <a:rPr lang="en-GB" sz="2400" dirty="0"/>
              <a:t>Discrimination </a:t>
            </a:r>
            <a:r>
              <a:rPr lang="en-GB" sz="2400" dirty="0" smtClean="0"/>
              <a:t>experiences while</a:t>
            </a:r>
            <a:endParaRPr lang="en-GB" sz="2400" dirty="0"/>
          </a:p>
          <a:p>
            <a:pPr lvl="1"/>
            <a:r>
              <a:rPr lang="en-GB" dirty="0"/>
              <a:t>Looking for work</a:t>
            </a:r>
          </a:p>
          <a:p>
            <a:pPr lvl="1"/>
            <a:r>
              <a:rPr lang="en-GB" dirty="0"/>
              <a:t>At the workplace</a:t>
            </a:r>
          </a:p>
          <a:p>
            <a:pPr lvl="1"/>
            <a:r>
              <a:rPr lang="en-GB" dirty="0"/>
              <a:t>Looking for a house</a:t>
            </a:r>
          </a:p>
          <a:p>
            <a:pPr lvl="1"/>
            <a:r>
              <a:rPr lang="en-GB" dirty="0"/>
              <a:t>Health services</a:t>
            </a:r>
          </a:p>
          <a:p>
            <a:pPr lvl="1"/>
            <a:r>
              <a:rPr lang="en-GB" dirty="0"/>
              <a:t>Education </a:t>
            </a:r>
            <a:endParaRPr lang="en-GB" dirty="0" smtClean="0"/>
          </a:p>
          <a:p>
            <a:r>
              <a:rPr lang="en-GB" sz="2400" dirty="0" smtClean="0"/>
              <a:t>Reporting of discrimination experiences</a:t>
            </a:r>
            <a:endParaRPr lang="en-GB" sz="2400" dirty="0"/>
          </a:p>
          <a:p>
            <a:pPr lvl="0"/>
            <a:r>
              <a:rPr lang="en-GB" sz="2400" dirty="0" smtClean="0"/>
              <a:t>Knowledge of Equality bodies</a:t>
            </a:r>
            <a:r>
              <a:rPr lang="en-GB" sz="2400" dirty="0"/>
              <a:t> 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120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Migration</a:t>
            </a:r>
            <a:endParaRPr lang="en-GB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Migration history </a:t>
            </a:r>
            <a:endParaRPr lang="en-GB" sz="2400" dirty="0"/>
          </a:p>
          <a:p>
            <a:r>
              <a:rPr lang="en-GB" sz="2400" dirty="0"/>
              <a:t>Migration intentions </a:t>
            </a:r>
            <a:endParaRPr lang="en-GB" sz="2400" dirty="0"/>
          </a:p>
          <a:p>
            <a:r>
              <a:rPr lang="en-GB" sz="2400" dirty="0"/>
              <a:t>Experiences of Roma </a:t>
            </a:r>
            <a:r>
              <a:rPr lang="en-GB" sz="2400" dirty="0"/>
              <a:t>migrants around Paris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0184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Integration/active </a:t>
            </a:r>
            <a:r>
              <a:rPr lang="en-GB" sz="2000" dirty="0" smtClean="0"/>
              <a:t>citizenship</a:t>
            </a:r>
            <a:endParaRPr lang="en-GB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General and personal socialising </a:t>
            </a:r>
            <a:r>
              <a:rPr lang="en-GB" dirty="0"/>
              <a:t>in the </a:t>
            </a:r>
            <a:r>
              <a:rPr lang="en-GB" dirty="0" smtClean="0"/>
              <a:t>neighbourhood between Roma and non-Roma</a:t>
            </a:r>
            <a:endParaRPr lang="en-GB" dirty="0"/>
          </a:p>
          <a:p>
            <a:pPr lvl="0"/>
            <a:r>
              <a:rPr lang="en-GB" dirty="0" smtClean="0"/>
              <a:t>Participation </a:t>
            </a:r>
            <a:r>
              <a:rPr lang="en-GB" dirty="0"/>
              <a:t>in voluntary work</a:t>
            </a:r>
          </a:p>
          <a:p>
            <a:r>
              <a:rPr lang="en-GB" dirty="0"/>
              <a:t>Awareness of Roma </a:t>
            </a:r>
            <a:r>
              <a:rPr lang="en-GB" dirty="0" smtClean="0"/>
              <a:t>organisations</a:t>
            </a:r>
          </a:p>
          <a:p>
            <a:pPr lvl="0"/>
            <a:r>
              <a:rPr lang="en-GB" dirty="0" smtClean="0"/>
              <a:t>Knowledge about “</a:t>
            </a:r>
            <a:r>
              <a:rPr lang="en-GB" dirty="0" err="1" smtClean="0"/>
              <a:t>Dosta</a:t>
            </a:r>
            <a:r>
              <a:rPr lang="en-GB" dirty="0"/>
              <a:t>” campaign </a:t>
            </a:r>
            <a:r>
              <a:rPr lang="en-GB" dirty="0" smtClean="0"/>
              <a:t> and Decade </a:t>
            </a:r>
            <a:r>
              <a:rPr lang="en-GB" dirty="0"/>
              <a:t>of Roma inclusion </a:t>
            </a:r>
          </a:p>
          <a:p>
            <a:pPr lvl="0"/>
            <a:r>
              <a:rPr lang="en-GB" dirty="0"/>
              <a:t>Vote in last elections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2685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18" y="1"/>
            <a:ext cx="91730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-35568" y="5202465"/>
            <a:ext cx="91605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00B0F0"/>
                </a:solidFill>
                <a:latin typeface="Comic Sans MS" pitchFamily="66" charset="0"/>
                <a:ea typeface="ヒラギノ角ゴ Pro W3" pitchFamily="-105" charset="-128"/>
                <a:cs typeface="Arial"/>
              </a:rPr>
              <a:t>For </a:t>
            </a:r>
            <a:r>
              <a:rPr lang="en-US" altLang="zh-CN" sz="3200" b="1" dirty="0">
                <a:solidFill>
                  <a:srgbClr val="00B0F0"/>
                </a:solidFill>
                <a:latin typeface="Comic Sans MS" pitchFamily="66" charset="0"/>
                <a:ea typeface="ヒラギノ角ゴ Pro W3" pitchFamily="-105" charset="-128"/>
                <a:cs typeface="Arial"/>
              </a:rPr>
              <a:t>more information </a:t>
            </a:r>
            <a:r>
              <a:rPr lang="en-US" altLang="zh-CN" sz="3200" b="1" dirty="0" smtClean="0">
                <a:solidFill>
                  <a:srgbClr val="00B0F0"/>
                </a:solidFill>
                <a:latin typeface="Comic Sans MS" pitchFamily="66" charset="0"/>
                <a:ea typeface="ヒラギノ角ゴ Pro W3" pitchFamily="-105" charset="-128"/>
                <a:cs typeface="Arial"/>
              </a:rPr>
              <a:t>Sabine.Springer@fra.europa.eu Michail.Beis@fra.europa.eu</a:t>
            </a:r>
            <a:endParaRPr lang="en-GB" sz="3200" b="1" dirty="0">
              <a:solidFill>
                <a:srgbClr val="00B0F0"/>
              </a:solidFill>
              <a:latin typeface="Comic Sans MS" pitchFamily="66" charset="0"/>
              <a:ea typeface="ヒラギノ角ゴ Pro W3" pitchFamily="-105" charset="-128"/>
              <a:cs typeface="Arial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-16518" y="254913"/>
            <a:ext cx="916051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FF00"/>
                </a:solidFill>
                <a:latin typeface="Comic Sans MS" pitchFamily="66" charset="0"/>
                <a:ea typeface="ヒラギノ角ゴ Pro W3" pitchFamily="-105" charset="-128"/>
                <a:cs typeface="Arial"/>
              </a:rPr>
              <a:t>…helping to make </a:t>
            </a:r>
            <a:r>
              <a:rPr lang="en-US" sz="2200" b="1" dirty="0">
                <a:solidFill>
                  <a:srgbClr val="FFFF00"/>
                </a:solidFill>
                <a:latin typeface="Comic Sans MS" pitchFamily="66" charset="0"/>
                <a:ea typeface="ヒラギノ角ゴ Pro W3" pitchFamily="-105" charset="-128"/>
                <a:cs typeface="Arial"/>
              </a:rPr>
              <a:t>a tangible difference to Roma people's </a:t>
            </a:r>
            <a:r>
              <a:rPr lang="en-US" sz="2200" b="1" dirty="0" smtClean="0">
                <a:solidFill>
                  <a:srgbClr val="FFFF00"/>
                </a:solidFill>
                <a:latin typeface="Comic Sans MS" pitchFamily="66" charset="0"/>
                <a:ea typeface="ヒラギノ角ゴ Pro W3" pitchFamily="-105" charset="-128"/>
                <a:cs typeface="Arial"/>
              </a:rPr>
              <a:t>lives…</a:t>
            </a:r>
            <a:endParaRPr lang="en-US" sz="2200" b="1" dirty="0">
              <a:solidFill>
                <a:srgbClr val="FFFF00"/>
              </a:solidFill>
              <a:latin typeface="Comic Sans MS" pitchFamily="66" charset="0"/>
              <a:ea typeface="ヒラギノ角ゴ Pro W3" pitchFamily="-105" charset="-128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4831A-BBBA-4DA0-8501-F10DB6EA67F4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079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4524" y="2133600"/>
            <a:ext cx="8889476" cy="47244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b="1" kern="0" dirty="0">
                <a:solidFill>
                  <a:srgbClr val="192C85"/>
                </a:solidFill>
                <a:latin typeface="Calibri" pitchFamily="34" charset="0"/>
                <a:ea typeface="ヒラギノ角ゴ Pro W3"/>
              </a:rPr>
              <a:t>Roma Task Force </a:t>
            </a:r>
            <a:r>
              <a:rPr lang="fi-FI" kern="0" dirty="0">
                <a:solidFill>
                  <a:srgbClr val="192C85"/>
                </a:solidFill>
                <a:latin typeface="Calibri" pitchFamily="34" charset="0"/>
                <a:ea typeface="ヒラギノ角ゴ Pro W3"/>
              </a:rPr>
              <a:t>(09/2010): </a:t>
            </a:r>
            <a:r>
              <a:rPr lang="en-GB" kern="0" dirty="0" smtClean="0">
                <a:solidFill>
                  <a:srgbClr val="192C85"/>
                </a:solidFill>
                <a:latin typeface="Calibri" pitchFamily="34" charset="0"/>
                <a:ea typeface="ヒラギノ角ゴ Pro W3"/>
              </a:rPr>
              <a:t>assessing use of EU funding by MSs with regard to Roma integration – results December 2010</a:t>
            </a:r>
            <a:r>
              <a:rPr lang="en-GB" kern="0" dirty="0">
                <a:solidFill>
                  <a:srgbClr val="192C85"/>
                </a:solidFill>
                <a:latin typeface="Calibri" pitchFamily="34" charset="0"/>
                <a:ea typeface="ヒラギノ角ゴ Pro W3"/>
              </a:rPr>
              <a:t> </a:t>
            </a:r>
            <a:r>
              <a:rPr lang="en-GB" kern="0" dirty="0" smtClean="0">
                <a:solidFill>
                  <a:srgbClr val="192C85"/>
                </a:solidFill>
                <a:latin typeface="Calibri" pitchFamily="34" charset="0"/>
                <a:ea typeface="ヒラギノ角ゴ Pro W3"/>
              </a:rPr>
              <a:t>found </a:t>
            </a:r>
            <a:r>
              <a:rPr lang="en-GB" b="1" kern="0" spc="-60" dirty="0" smtClean="0">
                <a:solidFill>
                  <a:srgbClr val="990000"/>
                </a:solidFill>
                <a:latin typeface="Calibri" pitchFamily="34" charset="0"/>
                <a:ea typeface="ヒラギノ角ゴ Pro W3"/>
              </a:rPr>
              <a:t>l</a:t>
            </a:r>
            <a:r>
              <a:rPr lang="en-GB" sz="2600" b="1" kern="0" spc="-60" dirty="0" smtClean="0">
                <a:solidFill>
                  <a:srgbClr val="990000"/>
                </a:solidFill>
                <a:latin typeface="Calibri" pitchFamily="34" charset="0"/>
                <a:ea typeface="ヒラギノ角ゴ Pro W3"/>
              </a:rPr>
              <a:t>ack </a:t>
            </a:r>
            <a:r>
              <a:rPr lang="en-GB" sz="2600" b="1" kern="0" spc="-60" dirty="0">
                <a:solidFill>
                  <a:srgbClr val="990000"/>
                </a:solidFill>
                <a:latin typeface="Calibri" pitchFamily="34" charset="0"/>
                <a:ea typeface="ヒラギノ角ゴ Pro W3"/>
              </a:rPr>
              <a:t>of </a:t>
            </a:r>
            <a:r>
              <a:rPr lang="en-GB" sz="2600" b="1" kern="0" spc="-60" dirty="0" smtClean="0">
                <a:solidFill>
                  <a:srgbClr val="990000"/>
                </a:solidFill>
                <a:latin typeface="Calibri" pitchFamily="34" charset="0"/>
                <a:ea typeface="ヒラギノ角ゴ Pro W3"/>
              </a:rPr>
              <a:t>: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GB" b="1" kern="0" spc="-60" dirty="0">
                <a:solidFill>
                  <a:srgbClr val="990000"/>
                </a:solidFill>
                <a:latin typeface="Calibri" pitchFamily="34" charset="0"/>
                <a:ea typeface="ヒラギノ角ゴ Pro W3"/>
              </a:rPr>
              <a:t>know-how</a:t>
            </a:r>
            <a:r>
              <a:rPr lang="en-GB" kern="0" dirty="0">
                <a:solidFill>
                  <a:srgbClr val="192C85"/>
                </a:solidFill>
                <a:latin typeface="Calibri" pitchFamily="34" charset="0"/>
                <a:ea typeface="ヒラギノ角ゴ Pro W3"/>
              </a:rPr>
              <a:t> and </a:t>
            </a:r>
            <a:r>
              <a:rPr lang="en-GB" b="1" kern="0" spc="-60" dirty="0">
                <a:solidFill>
                  <a:srgbClr val="990000"/>
                </a:solidFill>
                <a:latin typeface="Calibri" pitchFamily="34" charset="0"/>
                <a:ea typeface="ヒラギノ角ゴ Pro W3"/>
              </a:rPr>
              <a:t>administrative capacity </a:t>
            </a:r>
            <a:r>
              <a:rPr lang="en-GB" kern="0" dirty="0">
                <a:solidFill>
                  <a:srgbClr val="192C85"/>
                </a:solidFill>
                <a:latin typeface="Calibri" pitchFamily="34" charset="0"/>
                <a:ea typeface="ヒラギノ角ゴ Pro W3"/>
              </a:rPr>
              <a:t>in </a:t>
            </a:r>
            <a:r>
              <a:rPr lang="en-GB" b="1" kern="0" spc="-60" dirty="0" smtClean="0">
                <a:solidFill>
                  <a:srgbClr val="990000"/>
                </a:solidFill>
                <a:latin typeface="Calibri" pitchFamily="34" charset="0"/>
                <a:ea typeface="ヒラギノ角ゴ Pro W3"/>
              </a:rPr>
              <a:t>using </a:t>
            </a:r>
            <a:r>
              <a:rPr lang="en-GB" b="1" kern="0" spc="-60" dirty="0">
                <a:solidFill>
                  <a:srgbClr val="990000"/>
                </a:solidFill>
                <a:latin typeface="Calibri" pitchFamily="34" charset="0"/>
                <a:ea typeface="ヒラギノ角ゴ Pro W3"/>
              </a:rPr>
              <a:t>EU funds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GB" kern="0" dirty="0" smtClean="0">
                <a:solidFill>
                  <a:srgbClr val="192C85"/>
                </a:solidFill>
                <a:latin typeface="Calibri" pitchFamily="34" charset="0"/>
                <a:ea typeface="ヒラギノ角ゴ Pro W3"/>
              </a:rPr>
              <a:t>national </a:t>
            </a:r>
            <a:r>
              <a:rPr lang="en-GB" b="1" kern="0" spc="-60" dirty="0">
                <a:solidFill>
                  <a:srgbClr val="990000"/>
                </a:solidFill>
                <a:latin typeface="Calibri" pitchFamily="34" charset="0"/>
                <a:ea typeface="ヒラギノ角ゴ Pro W3"/>
              </a:rPr>
              <a:t>co-financing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GB" kern="0" dirty="0">
                <a:solidFill>
                  <a:srgbClr val="192C85"/>
                </a:solidFill>
                <a:latin typeface="Calibri" pitchFamily="34" charset="0"/>
                <a:ea typeface="ヒラギノ角ゴ Pro W3"/>
              </a:rPr>
              <a:t>civil</a:t>
            </a:r>
            <a:r>
              <a:rPr lang="en-GB" b="1" kern="0" spc="-60" dirty="0">
                <a:solidFill>
                  <a:srgbClr val="990000"/>
                </a:solidFill>
                <a:latin typeface="Calibri" pitchFamily="34" charset="0"/>
                <a:ea typeface="ヒラギノ角ゴ Pro W3"/>
              </a:rPr>
              <a:t> </a:t>
            </a:r>
            <a:r>
              <a:rPr lang="en-GB" kern="0" dirty="0">
                <a:solidFill>
                  <a:srgbClr val="192C85"/>
                </a:solidFill>
                <a:latin typeface="Calibri" pitchFamily="34" charset="0"/>
                <a:ea typeface="ヒラギノ角ゴ Pro W3"/>
              </a:rPr>
              <a:t>society</a:t>
            </a:r>
            <a:r>
              <a:rPr lang="en-GB" b="1" kern="0" spc="-60" dirty="0">
                <a:solidFill>
                  <a:srgbClr val="990000"/>
                </a:solidFill>
                <a:latin typeface="Calibri" pitchFamily="34" charset="0"/>
                <a:ea typeface="ヒラギノ角ゴ Pro W3"/>
              </a:rPr>
              <a:t> </a:t>
            </a:r>
            <a:r>
              <a:rPr lang="en-GB" kern="0" dirty="0">
                <a:solidFill>
                  <a:srgbClr val="192C85"/>
                </a:solidFill>
                <a:latin typeface="Calibri" pitchFamily="34" charset="0"/>
                <a:ea typeface="ヒラギノ角ゴ Pro W3"/>
              </a:rPr>
              <a:t>and Roma</a:t>
            </a:r>
            <a:r>
              <a:rPr lang="en-GB" b="1" kern="0" spc="-60" dirty="0">
                <a:solidFill>
                  <a:srgbClr val="990000"/>
                </a:solidFill>
                <a:latin typeface="Calibri" pitchFamily="34" charset="0"/>
                <a:ea typeface="ヒラギノ角ゴ Pro W3"/>
              </a:rPr>
              <a:t> </a:t>
            </a:r>
            <a:r>
              <a:rPr lang="en-GB" kern="0" dirty="0">
                <a:solidFill>
                  <a:srgbClr val="192C85"/>
                </a:solidFill>
                <a:latin typeface="Calibri" pitchFamily="34" charset="0"/>
                <a:ea typeface="ヒラギノ角ゴ Pro W3"/>
              </a:rPr>
              <a:t>communities</a:t>
            </a:r>
            <a:r>
              <a:rPr lang="en-GB" b="1" kern="0" spc="-60" dirty="0">
                <a:solidFill>
                  <a:srgbClr val="990000"/>
                </a:solidFill>
                <a:latin typeface="Calibri" pitchFamily="34" charset="0"/>
                <a:ea typeface="ヒラギノ角ゴ Pro W3"/>
              </a:rPr>
              <a:t> involvement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kern="0" dirty="0" smtClean="0">
                <a:solidFill>
                  <a:srgbClr val="192C85"/>
                </a:solidFill>
                <a:latin typeface="Calibri" pitchFamily="34" charset="0"/>
                <a:ea typeface="ヒラギノ角ゴ Pro W3"/>
              </a:rPr>
              <a:t>official </a:t>
            </a:r>
            <a:r>
              <a:rPr lang="en-US" b="1" kern="0" spc="-60" dirty="0">
                <a:solidFill>
                  <a:srgbClr val="990000"/>
                </a:solidFill>
                <a:latin typeface="Calibri" pitchFamily="34" charset="0"/>
                <a:ea typeface="ヒラギノ角ゴ Pro W3"/>
              </a:rPr>
              <a:t>socio-economic data </a:t>
            </a:r>
            <a:r>
              <a:rPr lang="en-US" kern="0" dirty="0">
                <a:solidFill>
                  <a:srgbClr val="192C85"/>
                </a:solidFill>
                <a:latin typeface="Calibri" pitchFamily="34" charset="0"/>
                <a:ea typeface="ヒラギノ角ゴ Pro W3"/>
              </a:rPr>
              <a:t>on Roma 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b="1" kern="0" spc="-60" dirty="0" smtClean="0">
                <a:solidFill>
                  <a:srgbClr val="990000"/>
                </a:solidFill>
                <a:latin typeface="Calibri" pitchFamily="34" charset="0"/>
                <a:ea typeface="ヒラギノ角ゴ Pro W3"/>
              </a:rPr>
              <a:t>rights </a:t>
            </a:r>
            <a:r>
              <a:rPr lang="en-US" b="1" kern="0" spc="-60" dirty="0">
                <a:solidFill>
                  <a:srgbClr val="990000"/>
                </a:solidFill>
                <a:latin typeface="Calibri" pitchFamily="34" charset="0"/>
                <a:ea typeface="ヒラギノ角ゴ Pro W3"/>
              </a:rPr>
              <a:t>awareness </a:t>
            </a:r>
            <a:r>
              <a:rPr lang="en-US" kern="0" dirty="0" smtClean="0">
                <a:solidFill>
                  <a:srgbClr val="192C85"/>
                </a:solidFill>
                <a:latin typeface="Calibri" pitchFamily="34" charset="0"/>
                <a:ea typeface="ヒラギノ角ゴ Pro W3"/>
              </a:rPr>
              <a:t>and </a:t>
            </a:r>
            <a:r>
              <a:rPr lang="en-US" b="1" kern="0" spc="-60" dirty="0">
                <a:solidFill>
                  <a:srgbClr val="990000"/>
                </a:solidFill>
                <a:latin typeface="Calibri" pitchFamily="34" charset="0"/>
                <a:ea typeface="ヒラギノ角ゴ Pro W3"/>
              </a:rPr>
              <a:t>evidence of discrimination</a:t>
            </a:r>
            <a:endParaRPr lang="en-GB" b="1" kern="0" spc="-60" dirty="0">
              <a:solidFill>
                <a:srgbClr val="990000"/>
              </a:solidFill>
              <a:latin typeface="Calibri" pitchFamily="34" charset="0"/>
              <a:ea typeface="ヒラギノ角ゴ Pro W3"/>
            </a:endParaRP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457200" y="1227138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eaLnBrk="0" hangingPunct="0"/>
            <a:r>
              <a:rPr lang="en-GB" sz="3200" dirty="0" smtClean="0">
                <a:solidFill>
                  <a:srgbClr val="192C85"/>
                </a:solidFill>
                <a:cs typeface="Arial" charset="0"/>
              </a:rPr>
              <a:t>Background to the current work on Roma</a:t>
            </a:r>
            <a:endParaRPr lang="en-GB" sz="3200" dirty="0">
              <a:solidFill>
                <a:srgbClr val="192C85"/>
              </a:solidFill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8BA7A-EAB7-476E-8554-1DEDDF91D6E9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01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2263806"/>
            <a:ext cx="8858280" cy="4594194"/>
          </a:xfrm>
          <a:noFill/>
        </p:spPr>
        <p:txBody>
          <a:bodyPr>
            <a:noAutofit/>
          </a:bodyPr>
          <a:lstStyle/>
          <a:p>
            <a:pPr marL="355600" indent="-352425" defTabSz="355600" eaLnBrk="1" hangingPunct="1">
              <a:buFont typeface="Wingdings" pitchFamily="2" charset="2"/>
              <a:buChar char="§"/>
            </a:pPr>
            <a:endParaRPr lang="en-GB" sz="2800" kern="0" spc="-60" dirty="0">
              <a:solidFill>
                <a:srgbClr val="192C85"/>
              </a:solidFill>
              <a:latin typeface="Calibri" pitchFamily="34" charset="0"/>
              <a:ea typeface="SimSun" pitchFamily="2" charset="-122"/>
            </a:endParaRPr>
          </a:p>
          <a:p>
            <a:pPr marL="460375" indent="-457200" defTabSz="355600" eaLnBrk="1" hangingPunct="1"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990000"/>
                </a:solidFill>
                <a:latin typeface="Calibri" pitchFamily="34" charset="0"/>
              </a:rPr>
              <a:t>Expand</a:t>
            </a:r>
            <a:r>
              <a:rPr lang="en-US" sz="2800" kern="0" spc="-60" dirty="0" smtClean="0">
                <a:solidFill>
                  <a:srgbClr val="192C85"/>
                </a:solidFill>
                <a:latin typeface="Calibri" pitchFamily="34" charset="0"/>
                <a:ea typeface="SimSun" pitchFamily="2" charset="-122"/>
              </a:rPr>
              <a:t> </a:t>
            </a:r>
            <a:r>
              <a:rPr lang="en-US" sz="2800" kern="0" spc="-60" dirty="0">
                <a:solidFill>
                  <a:srgbClr val="192C85"/>
                </a:solidFill>
                <a:latin typeface="Calibri" pitchFamily="34" charset="0"/>
                <a:ea typeface="SimSun" pitchFamily="2" charset="-122"/>
              </a:rPr>
              <a:t>its research to cover all EU </a:t>
            </a:r>
            <a:r>
              <a:rPr lang="en-US" sz="2800" kern="0" spc="-60" dirty="0" smtClean="0">
                <a:solidFill>
                  <a:srgbClr val="192C85"/>
                </a:solidFill>
                <a:latin typeface="Calibri" pitchFamily="34" charset="0"/>
                <a:ea typeface="SimSun" pitchFamily="2" charset="-122"/>
              </a:rPr>
              <a:t>MSs (2012 - 2013)</a:t>
            </a:r>
            <a:endParaRPr lang="en-US" sz="2800" kern="0" spc="-60" dirty="0">
              <a:solidFill>
                <a:srgbClr val="192C85"/>
              </a:solidFill>
              <a:latin typeface="Calibri" pitchFamily="34" charset="0"/>
              <a:ea typeface="SimSun" pitchFamily="2" charset="-122"/>
            </a:endParaRPr>
          </a:p>
          <a:p>
            <a:pPr marL="460375" indent="-457200" defTabSz="355600" eaLnBrk="1" hangingPunct="1">
              <a:buFont typeface="Wingdings" pitchFamily="2" charset="2"/>
              <a:buChar char="ü"/>
            </a:pPr>
            <a:endParaRPr lang="en-US" sz="2800" kern="0" spc="-60" dirty="0">
              <a:solidFill>
                <a:srgbClr val="192C85"/>
              </a:solidFill>
              <a:latin typeface="Calibri" pitchFamily="34" charset="0"/>
              <a:ea typeface="SimSun" pitchFamily="2" charset="-122"/>
            </a:endParaRPr>
          </a:p>
          <a:p>
            <a:pPr marL="460375" indent="-457200" defTabSz="355600" eaLnBrk="1" hangingPunct="1">
              <a:buFont typeface="Wingdings" pitchFamily="2" charset="2"/>
              <a:buChar char="ü"/>
            </a:pPr>
            <a:r>
              <a:rPr lang="en-US" sz="2800" b="1" dirty="0">
                <a:solidFill>
                  <a:srgbClr val="990000"/>
                </a:solidFill>
                <a:latin typeface="Calibri" pitchFamily="34" charset="0"/>
              </a:rPr>
              <a:t>Collect</a:t>
            </a:r>
            <a:r>
              <a:rPr lang="en-US" sz="2800" kern="0" spc="-60" dirty="0" smtClean="0">
                <a:solidFill>
                  <a:srgbClr val="192C85"/>
                </a:solidFill>
                <a:latin typeface="Calibri" pitchFamily="34" charset="0"/>
                <a:ea typeface="SimSun" pitchFamily="2" charset="-122"/>
              </a:rPr>
              <a:t> data </a:t>
            </a:r>
            <a:r>
              <a:rPr lang="en-US" sz="2800" kern="0" spc="-60" dirty="0">
                <a:solidFill>
                  <a:srgbClr val="192C85"/>
                </a:solidFill>
                <a:latin typeface="Calibri" pitchFamily="34" charset="0"/>
                <a:ea typeface="SimSun" pitchFamily="2" charset="-122"/>
              </a:rPr>
              <a:t>regularly</a:t>
            </a:r>
            <a:r>
              <a:rPr lang="en-US" sz="2800" kern="0" spc="-60" dirty="0" smtClean="0">
                <a:solidFill>
                  <a:srgbClr val="192C85"/>
                </a:solidFill>
                <a:latin typeface="Calibri" pitchFamily="34" charset="0"/>
                <a:ea typeface="SimSun" pitchFamily="2" charset="-122"/>
              </a:rPr>
              <a:t> across </a:t>
            </a:r>
            <a:r>
              <a:rPr lang="en-US" sz="2800" kern="0" spc="-60" dirty="0">
                <a:solidFill>
                  <a:srgbClr val="192C85"/>
                </a:solidFill>
                <a:latin typeface="Calibri" pitchFamily="34" charset="0"/>
                <a:ea typeface="SimSun" pitchFamily="2" charset="-122"/>
              </a:rPr>
              <a:t>the </a:t>
            </a:r>
            <a:r>
              <a:rPr lang="en-US" sz="2800" kern="0" spc="-60" dirty="0" smtClean="0">
                <a:solidFill>
                  <a:srgbClr val="192C85"/>
                </a:solidFill>
                <a:latin typeface="Calibri" pitchFamily="34" charset="0"/>
                <a:ea typeface="SimSun" pitchFamily="2" charset="-122"/>
              </a:rPr>
              <a:t>EU (</a:t>
            </a:r>
            <a:r>
              <a:rPr lang="en-US" sz="2800" kern="0" spc="-60" dirty="0">
                <a:solidFill>
                  <a:srgbClr val="192C85"/>
                </a:solidFill>
                <a:latin typeface="Calibri" pitchFamily="34" charset="0"/>
                <a:ea typeface="SimSun" pitchFamily="2" charset="-122"/>
              </a:rPr>
              <a:t>2012 – 2020) </a:t>
            </a:r>
          </a:p>
          <a:p>
            <a:pPr marL="460375" indent="-457200" defTabSz="355600" eaLnBrk="1" hangingPunct="1">
              <a:buFont typeface="Wingdings" pitchFamily="2" charset="2"/>
              <a:buChar char="ü"/>
            </a:pPr>
            <a:endParaRPr lang="en-US" sz="2800" kern="0" spc="-60" dirty="0">
              <a:solidFill>
                <a:srgbClr val="192C85"/>
              </a:solidFill>
              <a:latin typeface="Calibri" pitchFamily="34" charset="0"/>
              <a:ea typeface="SimSun" pitchFamily="2" charset="-122"/>
            </a:endParaRPr>
          </a:p>
          <a:p>
            <a:pPr marL="460375" indent="-457200" defTabSz="355600" eaLnBrk="1" hangingPunct="1"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990000"/>
                </a:solidFill>
                <a:latin typeface="Calibri" pitchFamily="34" charset="0"/>
              </a:rPr>
              <a:t>Assist</a:t>
            </a:r>
            <a:r>
              <a:rPr lang="en-US" sz="2800" kern="0" spc="-60" dirty="0" smtClean="0">
                <a:solidFill>
                  <a:srgbClr val="192C85"/>
                </a:solidFill>
                <a:latin typeface="Calibri" pitchFamily="34" charset="0"/>
                <a:ea typeface="SimSun" pitchFamily="2" charset="-122"/>
              </a:rPr>
              <a:t> </a:t>
            </a:r>
            <a:r>
              <a:rPr lang="en-US" sz="2800" kern="0" spc="-60" dirty="0">
                <a:solidFill>
                  <a:srgbClr val="192C85"/>
                </a:solidFill>
                <a:latin typeface="Calibri" pitchFamily="34" charset="0"/>
                <a:ea typeface="SimSun" pitchFamily="2" charset="-122"/>
              </a:rPr>
              <a:t>MSs in developing </a:t>
            </a:r>
            <a:r>
              <a:rPr lang="en-US" sz="2800" kern="0" spc="-60" dirty="0" smtClean="0">
                <a:solidFill>
                  <a:srgbClr val="192C85"/>
                </a:solidFill>
                <a:latin typeface="Calibri" pitchFamily="34" charset="0"/>
                <a:ea typeface="SimSun" pitchFamily="2" charset="-122"/>
              </a:rPr>
              <a:t>monitoring tools (2012 – 2020)</a:t>
            </a:r>
            <a:endParaRPr lang="en-GB" sz="2800" kern="0" spc="-60" dirty="0">
              <a:solidFill>
                <a:srgbClr val="192C85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4" name="Title 1"/>
          <p:cNvSpPr>
            <a:spLocks/>
          </p:cNvSpPr>
          <p:nvPr/>
        </p:nvSpPr>
        <p:spPr bwMode="auto">
          <a:xfrm>
            <a:off x="457200" y="1227138"/>
            <a:ext cx="845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 defTabSz="457200" eaLnBrk="0" hangingPunct="0"/>
            <a:r>
              <a:rPr lang="en-GB" sz="2800" b="1" dirty="0">
                <a:solidFill>
                  <a:srgbClr val="192C85"/>
                </a:solidFill>
                <a:cs typeface="Arial" charset="0"/>
              </a:rPr>
              <a:t>EC Communication </a:t>
            </a:r>
            <a:r>
              <a:rPr lang="en-IE" sz="2800" b="1" dirty="0" smtClean="0">
                <a:solidFill>
                  <a:srgbClr val="192C85"/>
                </a:solidFill>
                <a:cs typeface="Arial" charset="0"/>
              </a:rPr>
              <a:t>of </a:t>
            </a:r>
            <a:r>
              <a:rPr lang="en-GB" sz="2800" b="1" dirty="0" smtClean="0">
                <a:solidFill>
                  <a:srgbClr val="192C85"/>
                </a:solidFill>
                <a:cs typeface="Arial" charset="0"/>
              </a:rPr>
              <a:t>April 2011 tasks FRA to…</a:t>
            </a:r>
            <a:endParaRPr lang="en-GB" sz="2800" b="1" dirty="0">
              <a:solidFill>
                <a:srgbClr val="192C85"/>
              </a:solidFill>
              <a:cs typeface="Arial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62000" y="4724400"/>
            <a:ext cx="7924800" cy="762000"/>
          </a:xfrm>
          <a:prstGeom prst="roundRect">
            <a:avLst/>
          </a:prstGeom>
          <a:noFill/>
          <a:ln w="38100">
            <a:solidFill>
              <a:srgbClr val="1C5D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ounded Rectangle 4"/>
          <p:cNvSpPr/>
          <p:nvPr/>
        </p:nvSpPr>
        <p:spPr>
          <a:xfrm>
            <a:off x="762000" y="3733800"/>
            <a:ext cx="7924800" cy="762000"/>
          </a:xfrm>
          <a:prstGeom prst="roundRect">
            <a:avLst/>
          </a:prstGeom>
          <a:noFill/>
          <a:ln w="38100">
            <a:solidFill>
              <a:srgbClr val="1C5D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ounded Rectangle 5"/>
          <p:cNvSpPr/>
          <p:nvPr/>
        </p:nvSpPr>
        <p:spPr>
          <a:xfrm>
            <a:off x="762000" y="2743200"/>
            <a:ext cx="7924800" cy="762000"/>
          </a:xfrm>
          <a:prstGeom prst="roundRect">
            <a:avLst/>
          </a:prstGeom>
          <a:noFill/>
          <a:ln w="38100">
            <a:solidFill>
              <a:srgbClr val="1C5D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4200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58957" y="3243470"/>
            <a:ext cx="1981200" cy="23431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2013 - 2016</a:t>
            </a:r>
            <a:endParaRPr lang="en-IE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b="1" dirty="0" smtClean="0"/>
              <a:t>Qualitative research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48400" y="1600199"/>
            <a:ext cx="1752600" cy="51385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2012 - 2020</a:t>
            </a:r>
            <a:endParaRPr lang="en-IE" sz="2000" b="1" dirty="0" smtClean="0">
              <a:solidFill>
                <a:srgbClr val="FFFF00"/>
              </a:solidFill>
            </a:endParaRPr>
          </a:p>
          <a:p>
            <a:pPr algn="ctr"/>
            <a:endParaRPr lang="en-US" sz="2000" dirty="0" smtClean="0"/>
          </a:p>
          <a:p>
            <a:pPr algn="ctr"/>
            <a:r>
              <a:rPr lang="en-US" sz="2000" b="1" dirty="0"/>
              <a:t>Working</a:t>
            </a:r>
            <a:r>
              <a:rPr lang="en-US" sz="2000" dirty="0" smtClean="0"/>
              <a:t> </a:t>
            </a:r>
            <a:r>
              <a:rPr lang="en-US" sz="2000" b="1" dirty="0"/>
              <a:t>with</a:t>
            </a:r>
            <a:r>
              <a:rPr lang="en-US" sz="2000" dirty="0" smtClean="0"/>
              <a:t> </a:t>
            </a:r>
            <a:r>
              <a:rPr lang="en-US" sz="2000" b="1" dirty="0"/>
              <a:t>Member</a:t>
            </a:r>
            <a:r>
              <a:rPr lang="en-US" sz="2000" dirty="0" smtClean="0"/>
              <a:t> </a:t>
            </a:r>
            <a:r>
              <a:rPr lang="en-US" sz="2000" b="1" dirty="0"/>
              <a:t>States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b="1" dirty="0" smtClean="0"/>
              <a:t>to</a:t>
            </a:r>
            <a:r>
              <a:rPr lang="en-US" sz="2000" dirty="0" smtClean="0"/>
              <a:t> </a:t>
            </a:r>
            <a:r>
              <a:rPr lang="en-US" sz="2000" b="1" dirty="0"/>
              <a:t>improve</a:t>
            </a:r>
            <a:r>
              <a:rPr lang="en-US" sz="2000" dirty="0" smtClean="0"/>
              <a:t> </a:t>
            </a:r>
            <a:r>
              <a:rPr lang="en-US" sz="2000" b="1" dirty="0"/>
              <a:t>monitoring</a:t>
            </a:r>
          </a:p>
        </p:txBody>
      </p:sp>
      <p:sp>
        <p:nvSpPr>
          <p:cNvPr id="5" name="Oval 4"/>
          <p:cNvSpPr/>
          <p:nvPr/>
        </p:nvSpPr>
        <p:spPr>
          <a:xfrm>
            <a:off x="3352800" y="457200"/>
            <a:ext cx="2743200" cy="1143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EUROPE 2020</a:t>
            </a:r>
            <a:endParaRPr lang="en-IE" sz="2800" b="1" dirty="0" smtClean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05200" y="6248400"/>
            <a:ext cx="2438400" cy="609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FF00"/>
                </a:solidFill>
              </a:rPr>
              <a:t>2011</a:t>
            </a:r>
            <a:r>
              <a:rPr lang="en-US" sz="2000" dirty="0" smtClean="0"/>
              <a:t>  </a:t>
            </a:r>
            <a:r>
              <a:rPr lang="en-US" sz="2000" b="1" dirty="0" smtClean="0"/>
              <a:t>Roma pilot</a:t>
            </a:r>
            <a:r>
              <a:rPr lang="en-US" sz="2000" dirty="0" smtClean="0"/>
              <a:t> 	</a:t>
            </a:r>
            <a:r>
              <a:rPr lang="en-US" sz="2000" b="1" dirty="0" smtClean="0"/>
              <a:t>survey</a:t>
            </a:r>
            <a:endParaRPr lang="en-IE" sz="2000" b="1" dirty="0"/>
          </a:p>
        </p:txBody>
      </p:sp>
      <p:sp>
        <p:nvSpPr>
          <p:cNvPr id="6" name="Striped Right Arrow 5"/>
          <p:cNvSpPr/>
          <p:nvPr/>
        </p:nvSpPr>
        <p:spPr>
          <a:xfrm rot="16200000">
            <a:off x="2438400" y="3009900"/>
            <a:ext cx="4572000" cy="1752600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ounded Rectangle 19"/>
          <p:cNvSpPr/>
          <p:nvPr/>
        </p:nvSpPr>
        <p:spPr>
          <a:xfrm>
            <a:off x="3535017" y="4419600"/>
            <a:ext cx="2438400" cy="4903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2014</a:t>
            </a:r>
            <a:r>
              <a:rPr lang="en-US" sz="2000" dirty="0" smtClean="0"/>
              <a:t>  </a:t>
            </a:r>
            <a:r>
              <a:rPr lang="en-US" sz="2000" b="1" dirty="0"/>
              <a:t>Roma</a:t>
            </a:r>
            <a:r>
              <a:rPr lang="en-US" sz="2000" dirty="0" smtClean="0"/>
              <a:t> </a:t>
            </a:r>
            <a:r>
              <a:rPr lang="en-US" sz="2000" b="1" dirty="0"/>
              <a:t>survey</a:t>
            </a:r>
            <a:endParaRPr lang="en-IE" sz="20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3521765" y="3167270"/>
            <a:ext cx="2438400" cy="4903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 2019</a:t>
            </a:r>
            <a:r>
              <a:rPr lang="en-US" sz="2000" dirty="0" smtClean="0"/>
              <a:t>  </a:t>
            </a:r>
            <a:r>
              <a:rPr lang="en-US" sz="2000" b="1" dirty="0"/>
              <a:t>Secondary</a:t>
            </a:r>
            <a:r>
              <a:rPr lang="en-US" sz="2000" spc="-20" dirty="0" smtClean="0"/>
              <a:t> </a:t>
            </a:r>
            <a:r>
              <a:rPr lang="en-US" sz="2000" b="1" dirty="0"/>
              <a:t>data</a:t>
            </a:r>
            <a:endParaRPr lang="en-IE" sz="20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3505200" y="2590800"/>
            <a:ext cx="2438400" cy="4903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2018</a:t>
            </a:r>
            <a:r>
              <a:rPr lang="en-US" sz="2000" dirty="0" smtClean="0"/>
              <a:t>  </a:t>
            </a:r>
            <a:r>
              <a:rPr lang="en-US" sz="2000" b="1" dirty="0"/>
              <a:t>Roma</a:t>
            </a:r>
            <a:r>
              <a:rPr lang="en-US" sz="2000" dirty="0" smtClean="0"/>
              <a:t> </a:t>
            </a:r>
            <a:r>
              <a:rPr lang="en-US" sz="2000" b="1" dirty="0"/>
              <a:t>survey</a:t>
            </a:r>
            <a:endParaRPr lang="en-IE" sz="20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3505200" y="5334000"/>
            <a:ext cx="2438400" cy="4903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 2013</a:t>
            </a:r>
            <a:r>
              <a:rPr lang="en-US" sz="2000" dirty="0" smtClean="0"/>
              <a:t>  </a:t>
            </a:r>
            <a:r>
              <a:rPr lang="en-US" sz="2000" b="1" dirty="0"/>
              <a:t>Secondary</a:t>
            </a:r>
            <a:r>
              <a:rPr lang="en-US" sz="2000" spc="-20" dirty="0" smtClean="0"/>
              <a:t> </a:t>
            </a:r>
            <a:r>
              <a:rPr lang="en-US" sz="2000" b="1" dirty="0"/>
              <a:t>data</a:t>
            </a:r>
            <a:endParaRPr lang="en-IE" sz="2000" b="1" dirty="0"/>
          </a:p>
        </p:txBody>
      </p:sp>
    </p:spTree>
    <p:extLst>
      <p:ext uri="{BB962C8B-B14F-4D97-AF65-F5344CB8AC3E}">
        <p14:creationId xmlns:p14="http://schemas.microsoft.com/office/powerpoint/2010/main" val="15753247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1295400" y="2209800"/>
            <a:ext cx="6629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eaLnBrk="0" hangingPunct="0"/>
            <a:r>
              <a:rPr lang="en-GB" sz="4400" b="1" dirty="0" smtClean="0">
                <a:solidFill>
                  <a:srgbClr val="990033"/>
                </a:solidFill>
                <a:cs typeface="Arial" charset="0"/>
              </a:rPr>
              <a:t>Roma Pilot </a:t>
            </a:r>
            <a:r>
              <a:rPr lang="en-GB" sz="4400" b="1" dirty="0" smtClean="0">
                <a:solidFill>
                  <a:srgbClr val="990033"/>
                </a:solidFill>
                <a:cs typeface="Arial" charset="0"/>
              </a:rPr>
              <a:t>Survey</a:t>
            </a:r>
          </a:p>
          <a:p>
            <a:pPr algn="ctr" defTabSz="457200" eaLnBrk="0" hangingPunct="0"/>
            <a:r>
              <a:rPr lang="en-GB" sz="4400" b="1" dirty="0" smtClean="0">
                <a:solidFill>
                  <a:srgbClr val="990033"/>
                </a:solidFill>
                <a:cs typeface="Arial" charset="0"/>
              </a:rPr>
              <a:t>2011</a:t>
            </a:r>
            <a:endParaRPr lang="en-GB" sz="4400" b="1" dirty="0" smtClean="0">
              <a:solidFill>
                <a:srgbClr val="990033"/>
              </a:solidFill>
              <a:cs typeface="Arial" charset="0"/>
            </a:endParaRPr>
          </a:p>
          <a:p>
            <a:pPr algn="ctr" defTabSz="457200" eaLnBrk="0" hangingPunct="0"/>
            <a:endParaRPr lang="en-GB" sz="4400" b="1" dirty="0">
              <a:solidFill>
                <a:srgbClr val="99003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79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09800"/>
            <a:ext cx="9144000" cy="4648200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2800" b="1" spc="-20" dirty="0" smtClean="0">
                <a:solidFill>
                  <a:srgbClr val="192C85"/>
                </a:solidFill>
                <a:latin typeface="+mn-lt"/>
                <a:ea typeface="ヒラギノ角ゴ Pro W3" charset="-128"/>
                <a:cs typeface="Arial" charset="0"/>
                <a:sym typeface="Wingdings" pitchFamily="2" charset="2"/>
              </a:rPr>
              <a:t>Multidimensional issue requiring an integrated approach</a:t>
            </a:r>
          </a:p>
          <a:p>
            <a:pPr>
              <a:spcAft>
                <a:spcPts val="600"/>
              </a:spcAft>
            </a:pPr>
            <a:endParaRPr lang="en-GB" sz="2400" dirty="0" smtClean="0">
              <a:solidFill>
                <a:srgbClr val="192C85"/>
              </a:solidFill>
              <a:latin typeface="Arial" charset="0"/>
              <a:ea typeface="ヒラギノ角ゴ Pro W3" charset="-128"/>
              <a:cs typeface="Arial" charset="0"/>
              <a:sym typeface="Wingdings" pitchFamily="2" charset="2"/>
            </a:endParaRPr>
          </a:p>
          <a:p>
            <a:pPr>
              <a:spcAft>
                <a:spcPts val="600"/>
              </a:spcAft>
            </a:pPr>
            <a:endParaRPr lang="en-US" sz="2400" dirty="0" smtClean="0">
              <a:solidFill>
                <a:srgbClr val="192C85"/>
              </a:solidFill>
              <a:latin typeface="Arial" charset="0"/>
              <a:ea typeface="ヒラギノ角ゴ Pro W3" charset="-128"/>
              <a:cs typeface="Arial" charset="0"/>
              <a:sym typeface="Wingdings" pitchFamily="2" charset="2"/>
            </a:endParaRPr>
          </a:p>
          <a:p>
            <a:pPr>
              <a:spcAft>
                <a:spcPts val="600"/>
              </a:spcAft>
            </a:pPr>
            <a:endParaRPr lang="en-US" sz="2400" dirty="0" smtClean="0">
              <a:solidFill>
                <a:srgbClr val="192C85"/>
              </a:solidFill>
              <a:latin typeface="Arial" charset="0"/>
              <a:ea typeface="ヒラギノ角ゴ Pro W3" charset="-128"/>
              <a:cs typeface="Arial" charset="0"/>
              <a:sym typeface="Wingdings" pitchFamily="2" charset="2"/>
            </a:endParaRPr>
          </a:p>
        </p:txBody>
      </p:sp>
      <p:sp>
        <p:nvSpPr>
          <p:cNvPr id="51203" name="Title 1"/>
          <p:cNvSpPr>
            <a:spLocks/>
          </p:cNvSpPr>
          <p:nvPr/>
        </p:nvSpPr>
        <p:spPr bwMode="auto">
          <a:xfrm>
            <a:off x="457200" y="1227138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eaLnBrk="0" hangingPunct="0"/>
            <a:r>
              <a:rPr lang="en-GB" sz="3200" dirty="0">
                <a:solidFill>
                  <a:srgbClr val="192C85"/>
                </a:solidFill>
                <a:cs typeface="Arial" charset="0"/>
              </a:rPr>
              <a:t>Roma</a:t>
            </a:r>
            <a:r>
              <a:rPr lang="en-GB" sz="2800" dirty="0" smtClean="0">
                <a:solidFill>
                  <a:srgbClr val="192C85"/>
                </a:solidFill>
                <a:cs typeface="Arial" charset="0"/>
              </a:rPr>
              <a:t> </a:t>
            </a:r>
            <a:r>
              <a:rPr lang="en-GB" sz="3200" dirty="0" smtClean="0">
                <a:solidFill>
                  <a:srgbClr val="192C85"/>
                </a:solidFill>
                <a:cs typeface="Arial" charset="0"/>
              </a:rPr>
              <a:t>inclusion: the challenge…</a:t>
            </a:r>
            <a:endParaRPr lang="en-GB" sz="3200" dirty="0">
              <a:solidFill>
                <a:srgbClr val="192C85"/>
              </a:solidFill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28775" y="2849218"/>
            <a:ext cx="5762625" cy="1570382"/>
            <a:chOff x="1628775" y="2849218"/>
            <a:chExt cx="5762625" cy="1570382"/>
          </a:xfrm>
        </p:grpSpPr>
        <p:sp>
          <p:nvSpPr>
            <p:cNvPr id="2" name="Oval 1"/>
            <p:cNvSpPr/>
            <p:nvPr/>
          </p:nvSpPr>
          <p:spPr>
            <a:xfrm>
              <a:off x="1628775" y="2872409"/>
              <a:ext cx="3167270" cy="15471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poverty</a:t>
              </a:r>
              <a:endParaRPr lang="en-IE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224130" y="2849218"/>
              <a:ext cx="3167270" cy="15471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fundamental rights</a:t>
              </a:r>
              <a:endParaRPr lang="en-IE" sz="2800" b="1" dirty="0">
                <a:solidFill>
                  <a:srgbClr val="990033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186070" y="4800600"/>
            <a:ext cx="2895600" cy="1447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lvl="1">
              <a:spcAft>
                <a:spcPts val="600"/>
              </a:spcAft>
            </a:pPr>
            <a:r>
              <a:rPr lang="en-US" sz="2400" b="1" dirty="0" smtClean="0">
                <a:solidFill>
                  <a:prstClr val="white"/>
                </a:solidFill>
                <a:sym typeface="Wingdings" pitchFamily="2" charset="2"/>
              </a:rPr>
              <a:t>unemployment social </a:t>
            </a:r>
            <a:r>
              <a:rPr lang="en-US" sz="2400" b="1" dirty="0">
                <a:solidFill>
                  <a:prstClr val="white"/>
                </a:solidFill>
                <a:sym typeface="Wingdings" pitchFamily="2" charset="2"/>
              </a:rPr>
              <a:t>exclusion </a:t>
            </a:r>
            <a:r>
              <a:rPr lang="en-US" sz="2400" b="1" dirty="0" err="1" smtClean="0">
                <a:solidFill>
                  <a:prstClr val="white"/>
                </a:solidFill>
                <a:sym typeface="Wingdings" pitchFamily="2" charset="2"/>
              </a:rPr>
              <a:t>marginalisation</a:t>
            </a:r>
            <a:endParaRPr lang="en-IE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0" y="4800600"/>
            <a:ext cx="2895600" cy="1447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lvl="1">
              <a:spcAft>
                <a:spcPts val="600"/>
              </a:spcAft>
            </a:pPr>
            <a:r>
              <a:rPr lang="en-US" sz="2400" b="1" dirty="0" smtClean="0">
                <a:solidFill>
                  <a:prstClr val="white"/>
                </a:solidFill>
                <a:sym typeface="Wingdings" pitchFamily="2" charset="2"/>
              </a:rPr>
              <a:t>discrimination anti-</a:t>
            </a:r>
            <a:r>
              <a:rPr lang="en-US" sz="2400" b="1" dirty="0" err="1" smtClean="0">
                <a:solidFill>
                  <a:prstClr val="white"/>
                </a:solidFill>
                <a:sym typeface="Wingdings" pitchFamily="2" charset="2"/>
              </a:rPr>
              <a:t>gypsyism</a:t>
            </a:r>
            <a:r>
              <a:rPr lang="en-US" sz="2400" b="1" dirty="0" smtClean="0">
                <a:solidFill>
                  <a:prstClr val="white"/>
                </a:solidFill>
                <a:sym typeface="Wingdings" pitchFamily="2" charset="2"/>
              </a:rPr>
              <a:t> rights </a:t>
            </a:r>
            <a:r>
              <a:rPr lang="en-US" sz="2400" b="1" dirty="0">
                <a:solidFill>
                  <a:prstClr val="white"/>
                </a:solidFill>
                <a:sym typeface="Wingdings" pitchFamily="2" charset="2"/>
              </a:rPr>
              <a:t>awareness </a:t>
            </a:r>
            <a:r>
              <a:rPr lang="en-US" sz="2400" b="1" dirty="0" smtClean="0">
                <a:solidFill>
                  <a:prstClr val="white"/>
                </a:solidFill>
                <a:sym typeface="Wingdings" pitchFamily="2" charset="2"/>
              </a:rPr>
              <a:t>access to justice</a:t>
            </a:r>
            <a:endParaRPr lang="en-IE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76894" y="5143500"/>
            <a:ext cx="1128506" cy="571500"/>
            <a:chOff x="3814556" y="4876800"/>
            <a:chExt cx="1128506" cy="571500"/>
          </a:xfrm>
        </p:grpSpPr>
        <p:sp>
          <p:nvSpPr>
            <p:cNvPr id="10" name="Striped Right Arrow 9"/>
            <p:cNvSpPr/>
            <p:nvPr/>
          </p:nvSpPr>
          <p:spPr>
            <a:xfrm rot="10800000">
              <a:off x="3814556" y="4876800"/>
              <a:ext cx="692841" cy="571500"/>
            </a:xfrm>
            <a:prstGeom prst="strip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sp>
          <p:nvSpPr>
            <p:cNvPr id="6" name="Striped Right Arrow 5"/>
            <p:cNvSpPr/>
            <p:nvPr/>
          </p:nvSpPr>
          <p:spPr>
            <a:xfrm>
              <a:off x="4071732" y="4876800"/>
              <a:ext cx="871330" cy="571500"/>
            </a:xfrm>
            <a:prstGeom prst="strip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8659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763000" cy="4724400"/>
          </a:xfrm>
          <a:noFill/>
        </p:spPr>
        <p:txBody>
          <a:bodyPr>
            <a:noAutofit/>
          </a:bodyPr>
          <a:lstStyle/>
          <a:p>
            <a:pPr marL="447675" indent="-447675">
              <a:lnSpc>
                <a:spcPct val="115000"/>
              </a:lnSpc>
              <a:buFont typeface="Wingdings" pitchFamily="2" charset="2"/>
              <a:buChar char="à"/>
            </a:pPr>
            <a:r>
              <a:rPr lang="en-US" sz="2400" b="1" kern="0" spc="-50" dirty="0" smtClean="0">
                <a:solidFill>
                  <a:srgbClr val="192C85"/>
                </a:solidFill>
                <a:latin typeface="Calibri" pitchFamily="34" charset="0"/>
                <a:ea typeface="ヒラギノ角ゴ Pro W3"/>
              </a:rPr>
              <a:t>11 </a:t>
            </a:r>
            <a:r>
              <a:rPr lang="en-US" sz="2400" b="1" kern="0" spc="-50" dirty="0">
                <a:solidFill>
                  <a:srgbClr val="192C85"/>
                </a:solidFill>
                <a:latin typeface="Calibri" pitchFamily="34" charset="0"/>
                <a:ea typeface="ヒラギノ角ゴ Pro W3"/>
              </a:rPr>
              <a:t>EU-MS </a:t>
            </a:r>
            <a:r>
              <a:rPr lang="en-US" sz="2400" b="1" dirty="0">
                <a:solidFill>
                  <a:srgbClr val="990000"/>
                </a:solidFill>
                <a:latin typeface="Calibri" pitchFamily="34" charset="0"/>
              </a:rPr>
              <a:t>&lt; </a:t>
            </a:r>
            <a:r>
              <a:rPr lang="en-US" sz="2400" b="1" dirty="0">
                <a:ln>
                  <a:solidFill>
                    <a:srgbClr val="990033"/>
                  </a:solidFill>
                </a:ln>
                <a:solidFill>
                  <a:srgbClr val="1C5DA7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</a:rPr>
              <a:t>FR, ES, </a:t>
            </a:r>
            <a:r>
              <a:rPr lang="en-US" sz="2400" b="1" dirty="0" smtClean="0">
                <a:ln>
                  <a:solidFill>
                    <a:srgbClr val="990033"/>
                  </a:solidFill>
                </a:ln>
                <a:solidFill>
                  <a:srgbClr val="1C5DA7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</a:rPr>
              <a:t>PT, IT</a:t>
            </a:r>
            <a:r>
              <a:rPr lang="en-US" sz="2400" b="1" dirty="0">
                <a:ln>
                  <a:solidFill>
                    <a:srgbClr val="990033"/>
                  </a:solidFill>
                </a:ln>
                <a:solidFill>
                  <a:srgbClr val="1C5DA7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</a:rPr>
              <a:t>, PL, EL, </a:t>
            </a:r>
            <a:r>
              <a:rPr lang="en-US" sz="2400" b="1" dirty="0">
                <a:ln>
                  <a:solidFill>
                    <a:srgbClr val="990033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</a:rPr>
              <a:t>CZ</a:t>
            </a:r>
            <a:r>
              <a:rPr lang="en-US" sz="2400" b="1" dirty="0">
                <a:ln>
                  <a:solidFill>
                    <a:srgbClr val="990033"/>
                  </a:solidFill>
                </a:ln>
                <a:solidFill>
                  <a:srgbClr val="1C5DA7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</a:rPr>
              <a:t>, </a:t>
            </a:r>
            <a:r>
              <a:rPr lang="en-US" sz="2400" b="1" dirty="0">
                <a:ln>
                  <a:solidFill>
                    <a:srgbClr val="990033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</a:rPr>
              <a:t>SK, BG, RO, HU </a:t>
            </a:r>
            <a:r>
              <a:rPr lang="en-US" sz="2400" b="1" dirty="0" smtClean="0">
                <a:solidFill>
                  <a:srgbClr val="990000"/>
                </a:solidFill>
                <a:latin typeface="Calibri" pitchFamily="34" charset="0"/>
              </a:rPr>
              <a:t>&gt;</a:t>
            </a:r>
          </a:p>
          <a:p>
            <a:pPr marL="447675" indent="-447675">
              <a:lnSpc>
                <a:spcPct val="115000"/>
              </a:lnSpc>
              <a:buFont typeface="Wingdings" pitchFamily="2" charset="2"/>
              <a:buChar char="à"/>
            </a:pPr>
            <a:r>
              <a:rPr lang="en-US" sz="2400" kern="0" dirty="0">
                <a:solidFill>
                  <a:srgbClr val="192C85"/>
                </a:solidFill>
                <a:latin typeface="Calibri" pitchFamily="34" charset="0"/>
                <a:ea typeface="ヒラギノ角ゴ Pro W3"/>
              </a:rPr>
              <a:t>	</a:t>
            </a:r>
            <a:r>
              <a:rPr lang="en-US" sz="2400" b="1" kern="0" spc="-50" dirty="0" smtClean="0">
                <a:solidFill>
                  <a:srgbClr val="192C85"/>
                </a:solidFill>
                <a:latin typeface="Calibri" pitchFamily="34" charset="0"/>
                <a:ea typeface="ヒラギノ角ゴ Pro W3"/>
              </a:rPr>
              <a:t>Multi-agency </a:t>
            </a:r>
            <a:r>
              <a:rPr lang="en-US" sz="2400" b="1" kern="0" spc="-50" dirty="0">
                <a:solidFill>
                  <a:srgbClr val="192C85"/>
                </a:solidFill>
                <a:latin typeface="Calibri" pitchFamily="34" charset="0"/>
                <a:ea typeface="ヒラギノ角ゴ Pro W3"/>
              </a:rPr>
              <a:t>operational cooperation </a:t>
            </a:r>
            <a:r>
              <a:rPr lang="en-US" sz="2400" b="1" kern="0" spc="-50" dirty="0" smtClean="0">
                <a:solidFill>
                  <a:srgbClr val="192C85"/>
                </a:solidFill>
                <a:latin typeface="Calibri" pitchFamily="34" charset="0"/>
                <a:ea typeface="ヒラギノ角ゴ Pro W3"/>
              </a:rPr>
              <a:t>with UNDP/WB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sz="2400" b="1" kern="0" spc="-50" dirty="0">
                <a:solidFill>
                  <a:srgbClr val="192C85"/>
                </a:solidFill>
                <a:latin typeface="Calibri" pitchFamily="34" charset="0"/>
                <a:ea typeface="ヒラギノ角ゴ Pro W3"/>
              </a:rPr>
              <a:t>	</a:t>
            </a:r>
            <a:r>
              <a:rPr lang="en-US" sz="2400" kern="0" spc="-50" dirty="0" smtClean="0">
                <a:solidFill>
                  <a:srgbClr val="192C85"/>
                </a:solidFill>
                <a:latin typeface="Calibri" pitchFamily="34" charset="0"/>
                <a:ea typeface="ヒラギノ角ゴ Pro W3"/>
              </a:rPr>
              <a:t>sampling </a:t>
            </a:r>
            <a:r>
              <a:rPr lang="en-US" sz="2400" kern="0" spc="-50" dirty="0">
                <a:solidFill>
                  <a:srgbClr val="192C85"/>
                </a:solidFill>
                <a:latin typeface="Calibri" pitchFamily="34" charset="0"/>
                <a:ea typeface="ヒラギノ角ゴ Pro W3"/>
              </a:rPr>
              <a:t>+ core questionnaire for </a:t>
            </a:r>
            <a:r>
              <a:rPr lang="en-US" sz="2400" b="1" dirty="0">
                <a:ln>
                  <a:solidFill>
                    <a:srgbClr val="990033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</a:rPr>
              <a:t>5 </a:t>
            </a:r>
            <a:r>
              <a:rPr lang="en-US" sz="2400" b="1" dirty="0" smtClean="0">
                <a:ln>
                  <a:solidFill>
                    <a:srgbClr val="990033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</a:rPr>
              <a:t>EU MSs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400" b="1" spc="-50" dirty="0" smtClean="0">
                <a:solidFill>
                  <a:srgbClr val="990000"/>
                </a:solidFill>
                <a:latin typeface="Calibri" pitchFamily="34" charset="0"/>
              </a:rPr>
              <a:t>	</a:t>
            </a:r>
            <a:r>
              <a:rPr lang="en-GB" sz="2400" b="1" kern="0" spc="-50" dirty="0">
                <a:solidFill>
                  <a:srgbClr val="192C85"/>
                </a:solidFill>
                <a:latin typeface="Calibri" pitchFamily="34" charset="0"/>
                <a:ea typeface="ヒラギノ角ゴ Pro W3"/>
              </a:rPr>
              <a:t>Total</a:t>
            </a:r>
            <a:r>
              <a:rPr lang="en-GB" sz="2400" b="1" spc="-50" dirty="0" smtClean="0">
                <a:solidFill>
                  <a:srgbClr val="990000"/>
                </a:solidFill>
                <a:latin typeface="Calibri" pitchFamily="34" charset="0"/>
              </a:rPr>
              <a:t> </a:t>
            </a:r>
            <a:r>
              <a:rPr lang="en-GB" sz="2400" b="1" kern="0" spc="-50" dirty="0">
                <a:solidFill>
                  <a:srgbClr val="192C85"/>
                </a:solidFill>
                <a:latin typeface="Calibri" pitchFamily="34" charset="0"/>
                <a:ea typeface="ヒラギノ角ゴ Pro W3"/>
              </a:rPr>
              <a:t>of</a:t>
            </a:r>
            <a:r>
              <a:rPr lang="en-GB" sz="2400" b="1" spc="-50" dirty="0" smtClean="0">
                <a:solidFill>
                  <a:srgbClr val="990000"/>
                </a:solidFill>
                <a:latin typeface="Calibri" pitchFamily="34" charset="0"/>
              </a:rPr>
              <a:t> 22,203</a:t>
            </a:r>
            <a:r>
              <a:rPr lang="en-GB" sz="2400" b="1" kern="0" spc="-50" dirty="0" smtClean="0">
                <a:solidFill>
                  <a:srgbClr val="192C85"/>
                </a:solidFill>
                <a:latin typeface="Calibri" pitchFamily="34" charset="0"/>
                <a:ea typeface="SimSun" pitchFamily="2" charset="-122"/>
              </a:rPr>
              <a:t> </a:t>
            </a:r>
            <a:r>
              <a:rPr lang="en-GB" sz="2400" kern="0" spc="-50" dirty="0">
                <a:solidFill>
                  <a:srgbClr val="192C85"/>
                </a:solidFill>
                <a:latin typeface="Calibri" pitchFamily="34" charset="0"/>
                <a:ea typeface="SimSun" pitchFamily="2" charset="-122"/>
              </a:rPr>
              <a:t>respondents – informing on </a:t>
            </a:r>
            <a:r>
              <a:rPr lang="en-GB" sz="2400" b="1" spc="-50" dirty="0">
                <a:solidFill>
                  <a:srgbClr val="990000"/>
                </a:solidFill>
                <a:latin typeface="Calibri" pitchFamily="34" charset="0"/>
              </a:rPr>
              <a:t>84,287</a:t>
            </a:r>
            <a:r>
              <a:rPr lang="en-GB" sz="2400" b="1" kern="0" spc="-50" dirty="0">
                <a:solidFill>
                  <a:srgbClr val="192C85"/>
                </a:solidFill>
                <a:latin typeface="Calibri" pitchFamily="34" charset="0"/>
                <a:ea typeface="SimSun" pitchFamily="2" charset="-122"/>
              </a:rPr>
              <a:t> </a:t>
            </a:r>
            <a:r>
              <a:rPr lang="en-GB" sz="2400" kern="0" spc="-50" dirty="0">
                <a:solidFill>
                  <a:srgbClr val="192C85"/>
                </a:solidFill>
                <a:latin typeface="Calibri" pitchFamily="34" charset="0"/>
                <a:ea typeface="SimSun" pitchFamily="2" charset="-122"/>
              </a:rPr>
              <a:t>persons</a:t>
            </a:r>
            <a:endParaRPr lang="en-GB" sz="2400" kern="0" spc="-60" dirty="0">
              <a:solidFill>
                <a:srgbClr val="192C85"/>
              </a:solidFill>
              <a:latin typeface="Calibri" pitchFamily="34" charset="0"/>
              <a:ea typeface="SimSun" pitchFamily="2" charset="-122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US" sz="2400" kern="0" dirty="0">
                <a:solidFill>
                  <a:srgbClr val="192C85"/>
                </a:solidFill>
                <a:latin typeface="Calibri" pitchFamily="34" charset="0"/>
                <a:ea typeface="ヒラギノ角ゴ Pro W3"/>
              </a:rPr>
              <a:t>	In FR distinction: Gens du voyage – Roma “migrants” (Romanian)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en-US" sz="2400" kern="0" dirty="0">
                <a:solidFill>
                  <a:srgbClr val="192C85"/>
                </a:solidFill>
                <a:latin typeface="Calibri" pitchFamily="34" charset="0"/>
                <a:ea typeface="ヒラギノ角ゴ Pro W3"/>
              </a:rPr>
              <a:t>	+ Survey of 288 representatives of local authorities </a:t>
            </a:r>
          </a:p>
          <a:p>
            <a:pPr marL="447675" lvl="0" indent="-447675">
              <a:lnSpc>
                <a:spcPct val="115000"/>
              </a:lnSpc>
              <a:buFont typeface="Wingdings" pitchFamily="2" charset="2"/>
              <a:buChar char="à"/>
            </a:pPr>
            <a:r>
              <a:rPr lang="en-GB" sz="2400" kern="0" spc="-60" dirty="0" smtClean="0">
                <a:solidFill>
                  <a:srgbClr val="192C85"/>
                </a:solidFill>
                <a:latin typeface="Calibri" pitchFamily="34" charset="0"/>
                <a:ea typeface="SimSun" pitchFamily="2" charset="-122"/>
              </a:rPr>
              <a:t>Fieldwork</a:t>
            </a:r>
            <a:r>
              <a:rPr lang="en-GB" sz="2400" kern="0" spc="-60" dirty="0">
                <a:solidFill>
                  <a:srgbClr val="192C85"/>
                </a:solidFill>
                <a:latin typeface="Calibri" pitchFamily="34" charset="0"/>
                <a:ea typeface="SimSun" pitchFamily="2" charset="-122"/>
              </a:rPr>
              <a:t>: </a:t>
            </a:r>
            <a:r>
              <a:rPr lang="en-GB" sz="2400" kern="0" spc="-60" dirty="0" smtClean="0">
                <a:solidFill>
                  <a:srgbClr val="192C85"/>
                </a:solidFill>
                <a:latin typeface="Calibri" pitchFamily="34" charset="0"/>
                <a:ea typeface="SimSun" pitchFamily="2" charset="-122"/>
              </a:rPr>
              <a:t>May – July 2011</a:t>
            </a:r>
          </a:p>
          <a:p>
            <a:pPr marL="447675" lvl="0" indent="-447675">
              <a:lnSpc>
                <a:spcPct val="115000"/>
              </a:lnSpc>
              <a:buFont typeface="Wingdings" pitchFamily="2" charset="2"/>
              <a:buChar char="à"/>
            </a:pPr>
            <a:r>
              <a:rPr lang="en-GB" sz="2400" kern="0" spc="-60" dirty="0" smtClean="0">
                <a:solidFill>
                  <a:srgbClr val="192C85"/>
                </a:solidFill>
                <a:latin typeface="Calibri" pitchFamily="34" charset="0"/>
                <a:ea typeface="SimSun" pitchFamily="2" charset="-122"/>
              </a:rPr>
              <a:t>Preliminary </a:t>
            </a:r>
            <a:r>
              <a:rPr lang="en-US" sz="2400" kern="0" spc="-60" dirty="0" smtClean="0">
                <a:solidFill>
                  <a:srgbClr val="192C85"/>
                </a:solidFill>
                <a:latin typeface="Calibri" pitchFamily="34" charset="0"/>
                <a:ea typeface="SimSun" pitchFamily="2" charset="-122"/>
              </a:rPr>
              <a:t>results presented to EC on December 15, 2011</a:t>
            </a:r>
            <a:r>
              <a:rPr lang="en-US" b="1" dirty="0" smtClean="0">
                <a:solidFill>
                  <a:srgbClr val="990000"/>
                </a:solidFill>
                <a:latin typeface="Calibri" pitchFamily="34" charset="0"/>
              </a:rPr>
              <a:t> </a:t>
            </a:r>
            <a:endParaRPr lang="en-US" b="1" dirty="0">
              <a:solidFill>
                <a:srgbClr val="990000"/>
              </a:solidFill>
              <a:latin typeface="Calibri" pitchFamily="34" charset="0"/>
            </a:endParaRPr>
          </a:p>
          <a:p>
            <a:pPr marL="447675" indent="-447675">
              <a:lnSpc>
                <a:spcPct val="115000"/>
              </a:lnSpc>
              <a:buFont typeface="Wingdings" pitchFamily="2" charset="2"/>
              <a:buChar char="à"/>
            </a:pPr>
            <a:r>
              <a:rPr lang="en-US" sz="2400" kern="0" spc="-60" dirty="0">
                <a:solidFill>
                  <a:srgbClr val="192C85"/>
                </a:solidFill>
                <a:latin typeface="Calibri" pitchFamily="34" charset="0"/>
                <a:ea typeface="SimSun" pitchFamily="2" charset="-122"/>
              </a:rPr>
              <a:t> </a:t>
            </a:r>
            <a:r>
              <a:rPr lang="en-US" sz="2400" b="1" kern="0" spc="-60" dirty="0" smtClean="0">
                <a:solidFill>
                  <a:srgbClr val="192C85"/>
                </a:solidFill>
                <a:latin typeface="Calibri" pitchFamily="34" charset="0"/>
                <a:ea typeface="SimSun" pitchFamily="2" charset="-122"/>
              </a:rPr>
              <a:t>FRA/UNDP/WB Report to be launched end of May  </a:t>
            </a:r>
            <a:endParaRPr lang="en-GB" sz="2400" b="1" kern="0" spc="-60" dirty="0">
              <a:solidFill>
                <a:srgbClr val="192C85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5562600" y="0"/>
            <a:ext cx="358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eaLnBrk="0" hangingPunct="0"/>
            <a:r>
              <a:rPr lang="en-GB" sz="3200" dirty="0" smtClean="0">
                <a:solidFill>
                  <a:srgbClr val="192C85"/>
                </a:solidFill>
                <a:cs typeface="Arial" charset="0"/>
              </a:rPr>
              <a:t>The survey…</a:t>
            </a:r>
            <a:endParaRPr lang="en-GB" sz="3200" dirty="0">
              <a:solidFill>
                <a:srgbClr val="192C85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14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7" y="1354455"/>
            <a:ext cx="5546725" cy="4149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7184608"/>
      </p:ext>
    </p:extLst>
  </p:cSld>
  <p:clrMapOvr>
    <a:masterClrMapping/>
  </p:clrMapOvr>
</p:sld>
</file>

<file path=ppt/theme/theme1.xml><?xml version="1.0" encoding="utf-8"?>
<a:theme xmlns:a="http://schemas.openxmlformats.org/drawingml/2006/main" name="DRAFT_power-poin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696</Words>
  <Application>Microsoft Office PowerPoint</Application>
  <PresentationFormat>On-screen Show (4:3)</PresentationFormat>
  <Paragraphs>157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DRAFT_power-point</vt:lpstr>
      <vt:lpstr>“…to make a tangible difference to Roma people's lives”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:  Education On average the proportion of Roma currently in pre-school education or completing general or vocational upper-secondary education  is low, especially in comparison to non-Roma.  </vt:lpstr>
      <vt:lpstr>Other information on education</vt:lpstr>
      <vt:lpstr>:  Employment On average the proportion of Roma in paid employment is low, especially in comparison to non-Roma.  </vt:lpstr>
      <vt:lpstr>Other information on unemployment</vt:lpstr>
      <vt:lpstr>:  Health On average Roma declare more often than non-Roma of the same age group to be limited in daily activities due to health reasons   </vt:lpstr>
      <vt:lpstr>Other information on health</vt:lpstr>
      <vt:lpstr>:  Housing On average Roma are living often in crowded households that are missing some of the basis amenities, compared to non-Roma.    </vt:lpstr>
      <vt:lpstr>Other information on housing</vt:lpstr>
      <vt:lpstr>:  Poverty On average the great majority of Roma households are living on a household income that is below the national poverty line.   </vt:lpstr>
      <vt:lpstr>:  Discrimination experiences and rights awareness On average the majority of Roma experienced discrimination based on their ethnic origin in the recent months, and awareness of anti-discrimination legislation in employment is still lacking for many Roma.   </vt:lpstr>
      <vt:lpstr>Other information on discrimination and rights awareness</vt:lpstr>
      <vt:lpstr>Migration</vt:lpstr>
      <vt:lpstr>Integration/active citizenship</vt:lpstr>
      <vt:lpstr>PowerPoint Presentation</vt:lpstr>
    </vt:vector>
  </TitlesOfParts>
  <Manager>Ioannis.DIMITRAKOPOULOS@fra.europa.eu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EC training</dc:title>
  <dc:subject>Roma</dc:subject>
  <dc:creator>Ioannis.DIMITRAKOPOULOS@fra.europa.eu</dc:creator>
  <cp:keywords>Roma</cp:keywords>
  <cp:lastModifiedBy>SPRINGER Sabine (FRA)</cp:lastModifiedBy>
  <cp:revision>25</cp:revision>
  <cp:lastPrinted>2012-05-02T10:33:02Z</cp:lastPrinted>
  <dcterms:created xsi:type="dcterms:W3CDTF">2011-12-28T21:56:34Z</dcterms:created>
  <dcterms:modified xsi:type="dcterms:W3CDTF">2012-05-02T12:27:47Z</dcterms:modified>
  <cp:category>PP</cp:category>
  <cp:contentStatus>Draft</cp:contentStatus>
</cp:coreProperties>
</file>