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552DD-7507-40E8-A6EC-ED9D336C63EA}" type="datetimeFigureOut">
              <a:rPr lang="es-ES" smtClean="0"/>
              <a:t>09/11/2011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AFAD0-6BF3-4BA1-97DB-86A878A4455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552DD-7507-40E8-A6EC-ED9D336C63EA}" type="datetimeFigureOut">
              <a:rPr lang="es-ES" smtClean="0"/>
              <a:t>09/11/2011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AFAD0-6BF3-4BA1-97DB-86A878A4455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552DD-7507-40E8-A6EC-ED9D336C63EA}" type="datetimeFigureOut">
              <a:rPr lang="es-ES" smtClean="0"/>
              <a:t>09/11/2011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AFAD0-6BF3-4BA1-97DB-86A878A4455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552DD-7507-40E8-A6EC-ED9D336C63EA}" type="datetimeFigureOut">
              <a:rPr lang="es-ES" smtClean="0"/>
              <a:t>09/11/2011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AFAD0-6BF3-4BA1-97DB-86A878A4455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552DD-7507-40E8-A6EC-ED9D336C63EA}" type="datetimeFigureOut">
              <a:rPr lang="es-ES" smtClean="0"/>
              <a:t>09/11/2011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AFAD0-6BF3-4BA1-97DB-86A878A4455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552DD-7507-40E8-A6EC-ED9D336C63EA}" type="datetimeFigureOut">
              <a:rPr lang="es-ES" smtClean="0"/>
              <a:t>09/11/2011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AFAD0-6BF3-4BA1-97DB-86A878A4455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552DD-7507-40E8-A6EC-ED9D336C63EA}" type="datetimeFigureOut">
              <a:rPr lang="es-ES" smtClean="0"/>
              <a:t>09/11/2011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AFAD0-6BF3-4BA1-97DB-86A878A4455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552DD-7507-40E8-A6EC-ED9D336C63EA}" type="datetimeFigureOut">
              <a:rPr lang="es-ES" smtClean="0"/>
              <a:t>09/11/2011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AFAD0-6BF3-4BA1-97DB-86A878A4455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552DD-7507-40E8-A6EC-ED9D336C63EA}" type="datetimeFigureOut">
              <a:rPr lang="es-ES" smtClean="0"/>
              <a:t>09/11/2011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AFAD0-6BF3-4BA1-97DB-86A878A4455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552DD-7507-40E8-A6EC-ED9D336C63EA}" type="datetimeFigureOut">
              <a:rPr lang="es-ES" smtClean="0"/>
              <a:t>09/11/2011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AFAD0-6BF3-4BA1-97DB-86A878A4455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552DD-7507-40E8-A6EC-ED9D336C63EA}" type="datetimeFigureOut">
              <a:rPr lang="es-ES" smtClean="0"/>
              <a:t>09/11/2011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AFAD0-6BF3-4BA1-97DB-86A878A4455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552DD-7507-40E8-A6EC-ED9D336C63EA}" type="datetimeFigureOut">
              <a:rPr lang="es-ES" smtClean="0"/>
              <a:t>09/11/2011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AFAD0-6BF3-4BA1-97DB-86A878A44557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>
                <a:solidFill>
                  <a:srgbClr val="7030A0"/>
                </a:solidFill>
              </a:rPr>
              <a:t>Roma </a:t>
            </a:r>
            <a:r>
              <a:rPr lang="es-ES" dirty="0" err="1" smtClean="0">
                <a:solidFill>
                  <a:srgbClr val="7030A0"/>
                </a:solidFill>
              </a:rPr>
              <a:t>education</a:t>
            </a:r>
            <a:r>
              <a:rPr lang="es-ES" dirty="0" smtClean="0">
                <a:solidFill>
                  <a:srgbClr val="7030A0"/>
                </a:solidFill>
              </a:rPr>
              <a:t>: the role of the </a:t>
            </a:r>
            <a:r>
              <a:rPr lang="es-ES" dirty="0" err="1" smtClean="0">
                <a:solidFill>
                  <a:srgbClr val="7030A0"/>
                </a:solidFill>
              </a:rPr>
              <a:t>Structural</a:t>
            </a:r>
            <a:r>
              <a:rPr lang="es-ES" dirty="0" smtClean="0">
                <a:solidFill>
                  <a:srgbClr val="7030A0"/>
                </a:solidFill>
              </a:rPr>
              <a:t> </a:t>
            </a:r>
            <a:r>
              <a:rPr lang="es-ES" dirty="0" err="1" smtClean="0">
                <a:solidFill>
                  <a:srgbClr val="7030A0"/>
                </a:solidFill>
              </a:rPr>
              <a:t>Funds</a:t>
            </a:r>
            <a:r>
              <a:rPr lang="es-ES" dirty="0" smtClean="0">
                <a:solidFill>
                  <a:srgbClr val="7030A0"/>
                </a:solidFill>
              </a:rPr>
              <a:t/>
            </a:r>
            <a:br>
              <a:rPr lang="es-ES" dirty="0" smtClean="0">
                <a:solidFill>
                  <a:srgbClr val="7030A0"/>
                </a:solidFill>
              </a:rPr>
            </a:br>
            <a:endParaRPr lang="es-ES" dirty="0">
              <a:solidFill>
                <a:srgbClr val="7030A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err="1" smtClean="0">
                <a:solidFill>
                  <a:srgbClr val="7030A0"/>
                </a:solidFill>
              </a:rPr>
              <a:t>Policy</a:t>
            </a:r>
            <a:r>
              <a:rPr lang="es-ES" dirty="0" smtClean="0">
                <a:solidFill>
                  <a:srgbClr val="7030A0"/>
                </a:solidFill>
              </a:rPr>
              <a:t> Framework</a:t>
            </a:r>
          </a:p>
          <a:p>
            <a:endParaRPr lang="es-ES" dirty="0" smtClean="0"/>
          </a:p>
          <a:p>
            <a:endParaRPr lang="es-ES" dirty="0"/>
          </a:p>
        </p:txBody>
      </p:sp>
      <p:pic>
        <p:nvPicPr>
          <p:cNvPr id="1026" name="Picture 2" descr="EUROMA_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8270" y="4869160"/>
            <a:ext cx="1499525" cy="10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>
                <a:solidFill>
                  <a:srgbClr val="7030A0"/>
                </a:solidFill>
              </a:rPr>
              <a:t>Europe</a:t>
            </a:r>
            <a:r>
              <a:rPr lang="es-ES" dirty="0" smtClean="0">
                <a:solidFill>
                  <a:srgbClr val="7030A0"/>
                </a:solidFill>
              </a:rPr>
              <a:t> 2020 </a:t>
            </a:r>
            <a:r>
              <a:rPr lang="es-ES" dirty="0" err="1" smtClean="0">
                <a:solidFill>
                  <a:srgbClr val="7030A0"/>
                </a:solidFill>
              </a:rPr>
              <a:t>Strategy</a:t>
            </a:r>
            <a:endParaRPr lang="es-ES" dirty="0" smtClean="0">
              <a:solidFill>
                <a:srgbClr val="7030A0"/>
              </a:solidFill>
            </a:endParaRPr>
          </a:p>
          <a:p>
            <a:endParaRPr lang="es-ES" dirty="0">
              <a:solidFill>
                <a:srgbClr val="7030A0"/>
              </a:solidFill>
            </a:endParaRPr>
          </a:p>
          <a:p>
            <a:r>
              <a:rPr lang="es-ES" dirty="0" smtClean="0">
                <a:solidFill>
                  <a:srgbClr val="7030A0"/>
                </a:solidFill>
              </a:rPr>
              <a:t>EC proposals for </a:t>
            </a:r>
            <a:r>
              <a:rPr lang="es-ES" dirty="0" err="1" smtClean="0">
                <a:solidFill>
                  <a:srgbClr val="7030A0"/>
                </a:solidFill>
              </a:rPr>
              <a:t>future</a:t>
            </a:r>
            <a:r>
              <a:rPr lang="es-ES" dirty="0" smtClean="0">
                <a:solidFill>
                  <a:srgbClr val="7030A0"/>
                </a:solidFill>
              </a:rPr>
              <a:t> </a:t>
            </a:r>
            <a:r>
              <a:rPr lang="es-ES" dirty="0" err="1" smtClean="0">
                <a:solidFill>
                  <a:srgbClr val="7030A0"/>
                </a:solidFill>
              </a:rPr>
              <a:t>Regulations</a:t>
            </a:r>
            <a:endParaRPr lang="es-ES" dirty="0" smtClean="0">
              <a:solidFill>
                <a:srgbClr val="7030A0"/>
              </a:solidFill>
            </a:endParaRPr>
          </a:p>
          <a:p>
            <a:endParaRPr lang="es-ES" dirty="0">
              <a:solidFill>
                <a:srgbClr val="7030A0"/>
              </a:solidFill>
            </a:endParaRPr>
          </a:p>
          <a:p>
            <a:r>
              <a:rPr lang="es-ES" dirty="0" smtClean="0">
                <a:solidFill>
                  <a:srgbClr val="7030A0"/>
                </a:solidFill>
              </a:rPr>
              <a:t>EC Framework for National Roma Integration </a:t>
            </a:r>
            <a:r>
              <a:rPr lang="es-ES" dirty="0" err="1" smtClean="0">
                <a:solidFill>
                  <a:srgbClr val="7030A0"/>
                </a:solidFill>
              </a:rPr>
              <a:t>Strategies</a:t>
            </a:r>
            <a:endParaRPr lang="es-ES" dirty="0">
              <a:solidFill>
                <a:srgbClr val="7030A0"/>
              </a:solidFill>
            </a:endParaRPr>
          </a:p>
        </p:txBody>
      </p:sp>
      <p:pic>
        <p:nvPicPr>
          <p:cNvPr id="4" name="Picture 2" descr="EUROMA_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404664"/>
            <a:ext cx="1499525" cy="10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tx2"/>
                </a:solidFill>
              </a:rPr>
              <a:t>EU2020 </a:t>
            </a:r>
            <a:r>
              <a:rPr lang="es-ES" dirty="0" err="1" smtClean="0">
                <a:solidFill>
                  <a:schemeClr val="tx2"/>
                </a:solidFill>
              </a:rPr>
              <a:t>Strategy</a:t>
            </a:r>
            <a:r>
              <a:rPr lang="es-ES" dirty="0" smtClean="0">
                <a:solidFill>
                  <a:schemeClr val="tx2"/>
                </a:solidFill>
              </a:rPr>
              <a:t>   </a:t>
            </a:r>
            <a:endParaRPr lang="es-ES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es-ES" dirty="0" err="1">
                <a:solidFill>
                  <a:srgbClr val="002060"/>
                </a:solidFill>
              </a:rPr>
              <a:t>Europe</a:t>
            </a:r>
            <a:r>
              <a:rPr lang="es-ES" dirty="0">
                <a:solidFill>
                  <a:srgbClr val="002060"/>
                </a:solidFill>
              </a:rPr>
              <a:t> 2020 </a:t>
            </a:r>
            <a:r>
              <a:rPr lang="es-ES" dirty="0" err="1">
                <a:solidFill>
                  <a:srgbClr val="002060"/>
                </a:solidFill>
              </a:rPr>
              <a:t>is</a:t>
            </a:r>
            <a:r>
              <a:rPr lang="es-ES" dirty="0">
                <a:solidFill>
                  <a:srgbClr val="002060"/>
                </a:solidFill>
              </a:rPr>
              <a:t> the </a:t>
            </a:r>
            <a:r>
              <a:rPr lang="es-ES" dirty="0" err="1">
                <a:solidFill>
                  <a:srgbClr val="002060"/>
                </a:solidFill>
              </a:rPr>
              <a:t>EU's</a:t>
            </a:r>
            <a:r>
              <a:rPr lang="es-ES" dirty="0">
                <a:solidFill>
                  <a:srgbClr val="002060"/>
                </a:solidFill>
              </a:rPr>
              <a:t> </a:t>
            </a:r>
            <a:r>
              <a:rPr lang="es-ES" dirty="0" err="1">
                <a:solidFill>
                  <a:srgbClr val="002060"/>
                </a:solidFill>
              </a:rPr>
              <a:t>growth</a:t>
            </a:r>
            <a:r>
              <a:rPr lang="es-ES" dirty="0">
                <a:solidFill>
                  <a:srgbClr val="002060"/>
                </a:solidFill>
              </a:rPr>
              <a:t> </a:t>
            </a:r>
            <a:r>
              <a:rPr lang="es-ES" dirty="0" err="1">
                <a:solidFill>
                  <a:srgbClr val="002060"/>
                </a:solidFill>
              </a:rPr>
              <a:t>strategy</a:t>
            </a:r>
            <a:r>
              <a:rPr lang="es-ES" dirty="0">
                <a:solidFill>
                  <a:srgbClr val="002060"/>
                </a:solidFill>
              </a:rPr>
              <a:t> for the </a:t>
            </a:r>
            <a:r>
              <a:rPr lang="es-ES" dirty="0" err="1">
                <a:solidFill>
                  <a:srgbClr val="002060"/>
                </a:solidFill>
              </a:rPr>
              <a:t>coming</a:t>
            </a:r>
            <a:r>
              <a:rPr lang="es-ES" dirty="0">
                <a:solidFill>
                  <a:srgbClr val="002060"/>
                </a:solidFill>
              </a:rPr>
              <a:t> </a:t>
            </a:r>
            <a:r>
              <a:rPr lang="es-ES" dirty="0" err="1" smtClean="0">
                <a:solidFill>
                  <a:srgbClr val="002060"/>
                </a:solidFill>
              </a:rPr>
              <a:t>decade</a:t>
            </a:r>
            <a:r>
              <a:rPr lang="es-ES" dirty="0" smtClean="0">
                <a:solidFill>
                  <a:srgbClr val="002060"/>
                </a:solidFill>
              </a:rPr>
              <a:t>: </a:t>
            </a:r>
            <a:r>
              <a:rPr lang="es-ES" dirty="0" err="1" smtClean="0">
                <a:solidFill>
                  <a:srgbClr val="002060"/>
                </a:solidFill>
              </a:rPr>
              <a:t>smart</a:t>
            </a:r>
            <a:r>
              <a:rPr lang="es-ES" dirty="0" smtClean="0">
                <a:solidFill>
                  <a:srgbClr val="002060"/>
                </a:solidFill>
              </a:rPr>
              <a:t>, </a:t>
            </a:r>
            <a:r>
              <a:rPr lang="es-ES" dirty="0" err="1" smtClean="0">
                <a:solidFill>
                  <a:srgbClr val="002060"/>
                </a:solidFill>
              </a:rPr>
              <a:t>sustainable</a:t>
            </a:r>
            <a:r>
              <a:rPr lang="es-ES" dirty="0" smtClean="0">
                <a:solidFill>
                  <a:srgbClr val="002060"/>
                </a:solidFill>
              </a:rPr>
              <a:t> and inclusive </a:t>
            </a:r>
            <a:r>
              <a:rPr lang="es-ES" dirty="0" err="1" smtClean="0">
                <a:solidFill>
                  <a:srgbClr val="002060"/>
                </a:solidFill>
              </a:rPr>
              <a:t>growth</a:t>
            </a:r>
            <a:r>
              <a:rPr lang="es-ES" dirty="0" smtClean="0">
                <a:solidFill>
                  <a:srgbClr val="002060"/>
                </a:solidFill>
              </a:rPr>
              <a:t>.</a:t>
            </a:r>
          </a:p>
          <a:p>
            <a:r>
              <a:rPr lang="es-ES" dirty="0">
                <a:solidFill>
                  <a:srgbClr val="002060"/>
                </a:solidFill>
              </a:rPr>
              <a:t>T</a:t>
            </a:r>
            <a:r>
              <a:rPr lang="es-ES" dirty="0" smtClean="0">
                <a:solidFill>
                  <a:srgbClr val="002060"/>
                </a:solidFill>
              </a:rPr>
              <a:t>he </a:t>
            </a:r>
            <a:r>
              <a:rPr lang="es-ES" dirty="0" err="1">
                <a:solidFill>
                  <a:srgbClr val="002060"/>
                </a:solidFill>
              </a:rPr>
              <a:t>Union</a:t>
            </a:r>
            <a:r>
              <a:rPr lang="es-ES" dirty="0">
                <a:solidFill>
                  <a:srgbClr val="002060"/>
                </a:solidFill>
              </a:rPr>
              <a:t> has set </a:t>
            </a:r>
            <a:r>
              <a:rPr lang="es-ES" dirty="0" err="1">
                <a:solidFill>
                  <a:srgbClr val="002060"/>
                </a:solidFill>
              </a:rPr>
              <a:t>five</a:t>
            </a:r>
            <a:r>
              <a:rPr lang="es-ES" dirty="0">
                <a:solidFill>
                  <a:srgbClr val="002060"/>
                </a:solidFill>
              </a:rPr>
              <a:t> </a:t>
            </a:r>
            <a:r>
              <a:rPr lang="es-ES" dirty="0" err="1">
                <a:solidFill>
                  <a:srgbClr val="002060"/>
                </a:solidFill>
              </a:rPr>
              <a:t>ambitious</a:t>
            </a:r>
            <a:r>
              <a:rPr lang="es-ES" dirty="0">
                <a:solidFill>
                  <a:srgbClr val="002060"/>
                </a:solidFill>
              </a:rPr>
              <a:t> </a:t>
            </a:r>
            <a:r>
              <a:rPr lang="es-ES" dirty="0" err="1">
                <a:solidFill>
                  <a:srgbClr val="002060"/>
                </a:solidFill>
              </a:rPr>
              <a:t>objectives</a:t>
            </a:r>
            <a:r>
              <a:rPr lang="es-ES" dirty="0">
                <a:solidFill>
                  <a:srgbClr val="002060"/>
                </a:solidFill>
              </a:rPr>
              <a:t> - </a:t>
            </a:r>
            <a:r>
              <a:rPr lang="es-ES" dirty="0" err="1">
                <a:solidFill>
                  <a:srgbClr val="002060"/>
                </a:solidFill>
              </a:rPr>
              <a:t>on</a:t>
            </a:r>
            <a:r>
              <a:rPr lang="es-ES" dirty="0">
                <a:solidFill>
                  <a:srgbClr val="002060"/>
                </a:solidFill>
              </a:rPr>
              <a:t> </a:t>
            </a:r>
            <a:r>
              <a:rPr lang="es-ES" dirty="0" err="1">
                <a:solidFill>
                  <a:srgbClr val="002060"/>
                </a:solidFill>
              </a:rPr>
              <a:t>employment</a:t>
            </a:r>
            <a:r>
              <a:rPr lang="es-ES" dirty="0">
                <a:solidFill>
                  <a:srgbClr val="002060"/>
                </a:solidFill>
              </a:rPr>
              <a:t>, </a:t>
            </a:r>
            <a:r>
              <a:rPr lang="es-ES" dirty="0" err="1">
                <a:solidFill>
                  <a:srgbClr val="002060"/>
                </a:solidFill>
              </a:rPr>
              <a:t>innovation</a:t>
            </a:r>
            <a:r>
              <a:rPr lang="es-ES" dirty="0">
                <a:solidFill>
                  <a:srgbClr val="002060"/>
                </a:solidFill>
              </a:rPr>
              <a:t>, </a:t>
            </a:r>
            <a:r>
              <a:rPr lang="es-ES" dirty="0" err="1">
                <a:solidFill>
                  <a:srgbClr val="002060"/>
                </a:solidFill>
              </a:rPr>
              <a:t>education</a:t>
            </a:r>
            <a:r>
              <a:rPr lang="es-ES" dirty="0">
                <a:solidFill>
                  <a:srgbClr val="002060"/>
                </a:solidFill>
              </a:rPr>
              <a:t>, social inclusion and </a:t>
            </a:r>
            <a:r>
              <a:rPr lang="es-ES" dirty="0" err="1">
                <a:solidFill>
                  <a:srgbClr val="002060"/>
                </a:solidFill>
              </a:rPr>
              <a:t>climate</a:t>
            </a:r>
            <a:r>
              <a:rPr lang="es-ES" dirty="0">
                <a:solidFill>
                  <a:srgbClr val="002060"/>
                </a:solidFill>
              </a:rPr>
              <a:t>/</a:t>
            </a:r>
            <a:r>
              <a:rPr lang="es-ES" dirty="0" err="1">
                <a:solidFill>
                  <a:srgbClr val="002060"/>
                </a:solidFill>
              </a:rPr>
              <a:t>energy</a:t>
            </a:r>
            <a:r>
              <a:rPr lang="es-ES" dirty="0">
                <a:solidFill>
                  <a:srgbClr val="002060"/>
                </a:solidFill>
              </a:rPr>
              <a:t> - to </a:t>
            </a:r>
            <a:r>
              <a:rPr lang="es-ES" dirty="0" err="1">
                <a:solidFill>
                  <a:srgbClr val="002060"/>
                </a:solidFill>
              </a:rPr>
              <a:t>be</a:t>
            </a:r>
            <a:r>
              <a:rPr lang="es-ES" dirty="0">
                <a:solidFill>
                  <a:srgbClr val="002060"/>
                </a:solidFill>
              </a:rPr>
              <a:t> </a:t>
            </a:r>
            <a:r>
              <a:rPr lang="es-ES" dirty="0" err="1">
                <a:solidFill>
                  <a:srgbClr val="002060"/>
                </a:solidFill>
              </a:rPr>
              <a:t>reached</a:t>
            </a:r>
            <a:r>
              <a:rPr lang="es-ES" dirty="0">
                <a:solidFill>
                  <a:srgbClr val="002060"/>
                </a:solidFill>
              </a:rPr>
              <a:t> by 2020. </a:t>
            </a:r>
            <a:endParaRPr lang="es-ES" dirty="0" smtClean="0">
              <a:solidFill>
                <a:srgbClr val="002060"/>
              </a:solidFill>
            </a:endParaRPr>
          </a:p>
          <a:p>
            <a:r>
              <a:rPr lang="es-ES" dirty="0" err="1" smtClean="0">
                <a:solidFill>
                  <a:srgbClr val="002060"/>
                </a:solidFill>
              </a:rPr>
              <a:t>Each</a:t>
            </a:r>
            <a:r>
              <a:rPr lang="es-ES" dirty="0" smtClean="0">
                <a:solidFill>
                  <a:srgbClr val="002060"/>
                </a:solidFill>
              </a:rPr>
              <a:t> </a:t>
            </a:r>
            <a:r>
              <a:rPr lang="es-ES" dirty="0" err="1">
                <a:solidFill>
                  <a:srgbClr val="002060"/>
                </a:solidFill>
              </a:rPr>
              <a:t>Member</a:t>
            </a:r>
            <a:r>
              <a:rPr lang="es-ES" dirty="0">
                <a:solidFill>
                  <a:srgbClr val="002060"/>
                </a:solidFill>
              </a:rPr>
              <a:t> </a:t>
            </a:r>
            <a:r>
              <a:rPr lang="es-ES" dirty="0" err="1">
                <a:solidFill>
                  <a:srgbClr val="002060"/>
                </a:solidFill>
              </a:rPr>
              <a:t>State</a:t>
            </a:r>
            <a:r>
              <a:rPr lang="es-ES" dirty="0">
                <a:solidFill>
                  <a:srgbClr val="002060"/>
                </a:solidFill>
              </a:rPr>
              <a:t> has </a:t>
            </a:r>
            <a:r>
              <a:rPr lang="es-ES" dirty="0" err="1">
                <a:solidFill>
                  <a:srgbClr val="002060"/>
                </a:solidFill>
              </a:rPr>
              <a:t>adopted</a:t>
            </a:r>
            <a:r>
              <a:rPr lang="es-ES" dirty="0">
                <a:solidFill>
                  <a:srgbClr val="002060"/>
                </a:solidFill>
              </a:rPr>
              <a:t> </a:t>
            </a:r>
            <a:r>
              <a:rPr lang="es-ES" dirty="0" err="1">
                <a:solidFill>
                  <a:srgbClr val="002060"/>
                </a:solidFill>
              </a:rPr>
              <a:t>its</a:t>
            </a:r>
            <a:r>
              <a:rPr lang="es-ES" dirty="0">
                <a:solidFill>
                  <a:srgbClr val="002060"/>
                </a:solidFill>
              </a:rPr>
              <a:t> </a:t>
            </a:r>
            <a:r>
              <a:rPr lang="es-ES" dirty="0" err="1">
                <a:solidFill>
                  <a:srgbClr val="002060"/>
                </a:solidFill>
              </a:rPr>
              <a:t>own</a:t>
            </a:r>
            <a:r>
              <a:rPr lang="es-ES" dirty="0">
                <a:solidFill>
                  <a:srgbClr val="002060"/>
                </a:solidFill>
              </a:rPr>
              <a:t> national targets in </a:t>
            </a:r>
            <a:r>
              <a:rPr lang="es-ES" dirty="0" err="1">
                <a:solidFill>
                  <a:srgbClr val="002060"/>
                </a:solidFill>
              </a:rPr>
              <a:t>each</a:t>
            </a:r>
            <a:r>
              <a:rPr lang="es-ES" dirty="0">
                <a:solidFill>
                  <a:srgbClr val="002060"/>
                </a:solidFill>
              </a:rPr>
              <a:t> of </a:t>
            </a:r>
            <a:r>
              <a:rPr lang="es-ES" dirty="0" err="1">
                <a:solidFill>
                  <a:srgbClr val="002060"/>
                </a:solidFill>
              </a:rPr>
              <a:t>these</a:t>
            </a:r>
            <a:r>
              <a:rPr lang="es-ES" dirty="0">
                <a:solidFill>
                  <a:srgbClr val="002060"/>
                </a:solidFill>
              </a:rPr>
              <a:t> </a:t>
            </a:r>
            <a:r>
              <a:rPr lang="es-ES" dirty="0" err="1" smtClean="0">
                <a:solidFill>
                  <a:srgbClr val="002060"/>
                </a:solidFill>
              </a:rPr>
              <a:t>areas</a:t>
            </a:r>
            <a:r>
              <a:rPr lang="es-ES" dirty="0" smtClean="0">
                <a:solidFill>
                  <a:srgbClr val="002060"/>
                </a:solidFill>
              </a:rPr>
              <a:t>.</a:t>
            </a:r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</p:txBody>
      </p:sp>
      <p:pic>
        <p:nvPicPr>
          <p:cNvPr id="4" name="Picture 2" descr="EUROMA_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260648"/>
            <a:ext cx="1499525" cy="10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922114"/>
          </a:xfrm>
        </p:spPr>
        <p:txBody>
          <a:bodyPr/>
          <a:lstStyle/>
          <a:p>
            <a:pPr algn="l"/>
            <a:r>
              <a:rPr lang="es-ES" dirty="0" smtClean="0">
                <a:solidFill>
                  <a:schemeClr val="tx2"/>
                </a:solidFill>
              </a:rPr>
              <a:t>5 targets for the EU2020 </a:t>
            </a:r>
            <a:r>
              <a:rPr lang="es-ES" dirty="0" err="1" smtClean="0">
                <a:solidFill>
                  <a:schemeClr val="tx2"/>
                </a:solidFill>
              </a:rPr>
              <a:t>Strategy</a:t>
            </a:r>
            <a:endParaRPr lang="es-ES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es-ES" dirty="0">
                <a:solidFill>
                  <a:schemeClr val="tx2"/>
                </a:solidFill>
              </a:rPr>
              <a:t>1. </a:t>
            </a:r>
            <a:r>
              <a:rPr lang="es-ES" b="1" dirty="0" err="1">
                <a:solidFill>
                  <a:schemeClr val="tx2"/>
                </a:solidFill>
              </a:rPr>
              <a:t>Employment</a:t>
            </a:r>
            <a:r>
              <a:rPr lang="es-ES" dirty="0">
                <a:solidFill>
                  <a:schemeClr val="tx2"/>
                </a:solidFill>
              </a:rPr>
              <a:t> </a:t>
            </a:r>
            <a:endParaRPr lang="es-ES" sz="4400" dirty="0">
              <a:solidFill>
                <a:schemeClr val="tx2"/>
              </a:solidFill>
            </a:endParaRPr>
          </a:p>
          <a:p>
            <a:pPr lvl="1"/>
            <a:r>
              <a:rPr lang="es-ES" dirty="0">
                <a:solidFill>
                  <a:schemeClr val="tx2"/>
                </a:solidFill>
              </a:rPr>
              <a:t>75% of the 20-64 </a:t>
            </a:r>
            <a:r>
              <a:rPr lang="es-ES" dirty="0" err="1">
                <a:solidFill>
                  <a:schemeClr val="tx2"/>
                </a:solidFill>
              </a:rPr>
              <a:t>year-olds</a:t>
            </a:r>
            <a:r>
              <a:rPr lang="es-ES" dirty="0">
                <a:solidFill>
                  <a:schemeClr val="tx2"/>
                </a:solidFill>
              </a:rPr>
              <a:t> to </a:t>
            </a:r>
            <a:r>
              <a:rPr lang="es-ES" dirty="0" err="1">
                <a:solidFill>
                  <a:schemeClr val="tx2"/>
                </a:solidFill>
              </a:rPr>
              <a:t>be</a:t>
            </a:r>
            <a:r>
              <a:rPr lang="es-ES" dirty="0">
                <a:solidFill>
                  <a:schemeClr val="tx2"/>
                </a:solidFill>
              </a:rPr>
              <a:t> </a:t>
            </a:r>
            <a:r>
              <a:rPr lang="es-ES" dirty="0" err="1">
                <a:solidFill>
                  <a:schemeClr val="tx2"/>
                </a:solidFill>
              </a:rPr>
              <a:t>employed</a:t>
            </a:r>
            <a:endParaRPr lang="es-ES" sz="4000" dirty="0">
              <a:solidFill>
                <a:schemeClr val="tx2"/>
              </a:solidFill>
            </a:endParaRPr>
          </a:p>
          <a:p>
            <a:pPr lvl="0">
              <a:buNone/>
            </a:pPr>
            <a:r>
              <a:rPr lang="es-ES" dirty="0">
                <a:solidFill>
                  <a:schemeClr val="tx2"/>
                </a:solidFill>
              </a:rPr>
              <a:t>2. </a:t>
            </a:r>
            <a:r>
              <a:rPr lang="es-ES" b="1" dirty="0">
                <a:solidFill>
                  <a:schemeClr val="tx2"/>
                </a:solidFill>
              </a:rPr>
              <a:t>R&amp;D / </a:t>
            </a:r>
            <a:r>
              <a:rPr lang="es-ES" b="1" dirty="0" err="1">
                <a:solidFill>
                  <a:schemeClr val="tx2"/>
                </a:solidFill>
              </a:rPr>
              <a:t>innovation</a:t>
            </a:r>
            <a:r>
              <a:rPr lang="es-ES" dirty="0">
                <a:solidFill>
                  <a:schemeClr val="tx2"/>
                </a:solidFill>
              </a:rPr>
              <a:t> </a:t>
            </a:r>
            <a:endParaRPr lang="es-ES" sz="4400" dirty="0">
              <a:solidFill>
                <a:schemeClr val="tx2"/>
              </a:solidFill>
            </a:endParaRPr>
          </a:p>
          <a:p>
            <a:pPr lvl="1"/>
            <a:r>
              <a:rPr lang="es-ES" dirty="0">
                <a:solidFill>
                  <a:schemeClr val="tx2"/>
                </a:solidFill>
              </a:rPr>
              <a:t>3% of the </a:t>
            </a:r>
            <a:r>
              <a:rPr lang="es-ES" dirty="0" err="1">
                <a:solidFill>
                  <a:schemeClr val="tx2"/>
                </a:solidFill>
              </a:rPr>
              <a:t>EU's</a:t>
            </a:r>
            <a:r>
              <a:rPr lang="es-ES" dirty="0">
                <a:solidFill>
                  <a:schemeClr val="tx2"/>
                </a:solidFill>
              </a:rPr>
              <a:t> GDP (</a:t>
            </a:r>
            <a:r>
              <a:rPr lang="es-ES" dirty="0" err="1">
                <a:solidFill>
                  <a:schemeClr val="tx2"/>
                </a:solidFill>
              </a:rPr>
              <a:t>public</a:t>
            </a:r>
            <a:r>
              <a:rPr lang="es-ES" dirty="0">
                <a:solidFill>
                  <a:schemeClr val="tx2"/>
                </a:solidFill>
              </a:rPr>
              <a:t> and </a:t>
            </a:r>
            <a:r>
              <a:rPr lang="es-ES" dirty="0" err="1">
                <a:solidFill>
                  <a:schemeClr val="tx2"/>
                </a:solidFill>
              </a:rPr>
              <a:t>private</a:t>
            </a:r>
            <a:r>
              <a:rPr lang="es-ES" dirty="0">
                <a:solidFill>
                  <a:schemeClr val="tx2"/>
                </a:solidFill>
              </a:rPr>
              <a:t> </a:t>
            </a:r>
            <a:r>
              <a:rPr lang="es-ES" dirty="0" err="1">
                <a:solidFill>
                  <a:schemeClr val="tx2"/>
                </a:solidFill>
              </a:rPr>
              <a:t>combined</a:t>
            </a:r>
            <a:r>
              <a:rPr lang="es-ES" dirty="0">
                <a:solidFill>
                  <a:schemeClr val="tx2"/>
                </a:solidFill>
              </a:rPr>
              <a:t>) to </a:t>
            </a:r>
            <a:r>
              <a:rPr lang="es-ES" dirty="0" err="1">
                <a:solidFill>
                  <a:schemeClr val="tx2"/>
                </a:solidFill>
              </a:rPr>
              <a:t>be</a:t>
            </a:r>
            <a:r>
              <a:rPr lang="es-ES" dirty="0">
                <a:solidFill>
                  <a:schemeClr val="tx2"/>
                </a:solidFill>
              </a:rPr>
              <a:t> </a:t>
            </a:r>
            <a:r>
              <a:rPr lang="es-ES" dirty="0" err="1">
                <a:solidFill>
                  <a:schemeClr val="tx2"/>
                </a:solidFill>
              </a:rPr>
              <a:t>invested</a:t>
            </a:r>
            <a:r>
              <a:rPr lang="es-ES" dirty="0">
                <a:solidFill>
                  <a:schemeClr val="tx2"/>
                </a:solidFill>
              </a:rPr>
              <a:t> in R&amp;D/</a:t>
            </a:r>
            <a:r>
              <a:rPr lang="es-ES" dirty="0" err="1">
                <a:solidFill>
                  <a:schemeClr val="tx2"/>
                </a:solidFill>
              </a:rPr>
              <a:t>innovation</a:t>
            </a:r>
            <a:endParaRPr lang="es-ES" sz="4000" dirty="0">
              <a:solidFill>
                <a:schemeClr val="tx2"/>
              </a:solidFill>
            </a:endParaRPr>
          </a:p>
          <a:p>
            <a:pPr lvl="0">
              <a:buNone/>
            </a:pPr>
            <a:r>
              <a:rPr lang="es-ES" dirty="0">
                <a:solidFill>
                  <a:schemeClr val="tx2"/>
                </a:solidFill>
              </a:rPr>
              <a:t>3. </a:t>
            </a:r>
            <a:r>
              <a:rPr lang="es-ES" b="1" dirty="0" err="1">
                <a:solidFill>
                  <a:schemeClr val="tx2"/>
                </a:solidFill>
              </a:rPr>
              <a:t>Climate</a:t>
            </a:r>
            <a:r>
              <a:rPr lang="es-ES" b="1" dirty="0">
                <a:solidFill>
                  <a:schemeClr val="tx2"/>
                </a:solidFill>
              </a:rPr>
              <a:t> </a:t>
            </a:r>
            <a:r>
              <a:rPr lang="es-ES" b="1" dirty="0" err="1">
                <a:solidFill>
                  <a:schemeClr val="tx2"/>
                </a:solidFill>
              </a:rPr>
              <a:t>change</a:t>
            </a:r>
            <a:r>
              <a:rPr lang="es-ES" b="1" dirty="0">
                <a:solidFill>
                  <a:schemeClr val="tx2"/>
                </a:solidFill>
              </a:rPr>
              <a:t> / </a:t>
            </a:r>
            <a:r>
              <a:rPr lang="es-ES" b="1" dirty="0" err="1">
                <a:solidFill>
                  <a:schemeClr val="tx2"/>
                </a:solidFill>
              </a:rPr>
              <a:t>energy</a:t>
            </a:r>
            <a:r>
              <a:rPr lang="es-ES" dirty="0">
                <a:solidFill>
                  <a:schemeClr val="tx2"/>
                </a:solidFill>
              </a:rPr>
              <a:t> </a:t>
            </a:r>
            <a:endParaRPr lang="es-ES" sz="4400" dirty="0">
              <a:solidFill>
                <a:schemeClr val="tx2"/>
              </a:solidFill>
            </a:endParaRPr>
          </a:p>
          <a:p>
            <a:pPr lvl="1"/>
            <a:r>
              <a:rPr lang="es-ES" b="1" dirty="0" err="1" smtClean="0">
                <a:solidFill>
                  <a:schemeClr val="tx2"/>
                </a:solidFill>
              </a:rPr>
              <a:t>Greenhouse</a:t>
            </a:r>
            <a:r>
              <a:rPr lang="es-ES" b="1" dirty="0" smtClean="0">
                <a:solidFill>
                  <a:schemeClr val="tx2"/>
                </a:solidFill>
              </a:rPr>
              <a:t> </a:t>
            </a:r>
            <a:r>
              <a:rPr lang="es-ES" b="1" dirty="0">
                <a:solidFill>
                  <a:schemeClr val="tx2"/>
                </a:solidFill>
              </a:rPr>
              <a:t>gas </a:t>
            </a:r>
            <a:r>
              <a:rPr lang="es-ES" b="1" dirty="0" err="1">
                <a:solidFill>
                  <a:schemeClr val="tx2"/>
                </a:solidFill>
              </a:rPr>
              <a:t>emissions</a:t>
            </a:r>
            <a:r>
              <a:rPr lang="es-ES" b="1" dirty="0">
                <a:solidFill>
                  <a:schemeClr val="tx2"/>
                </a:solidFill>
              </a:rPr>
              <a:t> 20%</a:t>
            </a:r>
            <a:r>
              <a:rPr lang="es-ES" dirty="0">
                <a:solidFill>
                  <a:schemeClr val="tx2"/>
                </a:solidFill>
              </a:rPr>
              <a:t> (</a:t>
            </a:r>
            <a:r>
              <a:rPr lang="es-ES" dirty="0" err="1">
                <a:solidFill>
                  <a:schemeClr val="tx2"/>
                </a:solidFill>
              </a:rPr>
              <a:t>or</a:t>
            </a:r>
            <a:r>
              <a:rPr lang="es-ES" dirty="0">
                <a:solidFill>
                  <a:schemeClr val="tx2"/>
                </a:solidFill>
              </a:rPr>
              <a:t> </a:t>
            </a:r>
            <a:r>
              <a:rPr lang="es-ES" dirty="0" err="1">
                <a:solidFill>
                  <a:schemeClr val="tx2"/>
                </a:solidFill>
              </a:rPr>
              <a:t>even</a:t>
            </a:r>
            <a:r>
              <a:rPr lang="es-ES" dirty="0">
                <a:solidFill>
                  <a:schemeClr val="tx2"/>
                </a:solidFill>
              </a:rPr>
              <a:t> </a:t>
            </a:r>
            <a:r>
              <a:rPr lang="es-ES" b="1" dirty="0">
                <a:solidFill>
                  <a:schemeClr val="tx2"/>
                </a:solidFill>
              </a:rPr>
              <a:t>30%</a:t>
            </a:r>
            <a:r>
              <a:rPr lang="es-ES" dirty="0">
                <a:solidFill>
                  <a:schemeClr val="tx2"/>
                </a:solidFill>
              </a:rPr>
              <a:t>, </a:t>
            </a:r>
            <a:r>
              <a:rPr lang="es-ES" dirty="0" err="1">
                <a:solidFill>
                  <a:schemeClr val="tx2"/>
                </a:solidFill>
              </a:rPr>
              <a:t>if</a:t>
            </a:r>
            <a:r>
              <a:rPr lang="es-ES" dirty="0">
                <a:solidFill>
                  <a:schemeClr val="tx2"/>
                </a:solidFill>
              </a:rPr>
              <a:t> the </a:t>
            </a:r>
            <a:r>
              <a:rPr lang="es-ES" dirty="0" err="1">
                <a:solidFill>
                  <a:schemeClr val="tx2"/>
                </a:solidFill>
              </a:rPr>
              <a:t>conditions</a:t>
            </a:r>
            <a:r>
              <a:rPr lang="es-ES" dirty="0">
                <a:solidFill>
                  <a:schemeClr val="tx2"/>
                </a:solidFill>
              </a:rPr>
              <a:t> are </a:t>
            </a:r>
            <a:r>
              <a:rPr lang="es-ES" dirty="0" err="1">
                <a:solidFill>
                  <a:schemeClr val="tx2"/>
                </a:solidFill>
              </a:rPr>
              <a:t>right</a:t>
            </a:r>
            <a:r>
              <a:rPr lang="es-ES" dirty="0">
                <a:solidFill>
                  <a:schemeClr val="tx2"/>
                </a:solidFill>
              </a:rPr>
              <a:t>) </a:t>
            </a:r>
            <a:r>
              <a:rPr lang="es-ES" b="1" dirty="0" err="1">
                <a:solidFill>
                  <a:schemeClr val="tx2"/>
                </a:solidFill>
              </a:rPr>
              <a:t>lower</a:t>
            </a:r>
            <a:r>
              <a:rPr lang="es-ES" b="1" dirty="0">
                <a:solidFill>
                  <a:schemeClr val="tx2"/>
                </a:solidFill>
              </a:rPr>
              <a:t> </a:t>
            </a:r>
            <a:r>
              <a:rPr lang="es-ES" b="1" dirty="0" err="1">
                <a:solidFill>
                  <a:schemeClr val="tx2"/>
                </a:solidFill>
              </a:rPr>
              <a:t>than</a:t>
            </a:r>
            <a:r>
              <a:rPr lang="es-ES" b="1" dirty="0">
                <a:solidFill>
                  <a:schemeClr val="tx2"/>
                </a:solidFill>
              </a:rPr>
              <a:t> 1990</a:t>
            </a:r>
            <a:r>
              <a:rPr lang="es-ES" dirty="0">
                <a:solidFill>
                  <a:schemeClr val="tx2"/>
                </a:solidFill>
              </a:rPr>
              <a:t> </a:t>
            </a:r>
            <a:endParaRPr lang="es-ES" sz="4000" dirty="0">
              <a:solidFill>
                <a:schemeClr val="tx2"/>
              </a:solidFill>
            </a:endParaRPr>
          </a:p>
          <a:p>
            <a:pPr lvl="1"/>
            <a:r>
              <a:rPr lang="es-ES" b="1" dirty="0">
                <a:solidFill>
                  <a:schemeClr val="tx2"/>
                </a:solidFill>
              </a:rPr>
              <a:t>20% of </a:t>
            </a:r>
            <a:r>
              <a:rPr lang="es-ES" b="1" dirty="0" err="1">
                <a:solidFill>
                  <a:schemeClr val="tx2"/>
                </a:solidFill>
              </a:rPr>
              <a:t>energy</a:t>
            </a:r>
            <a:r>
              <a:rPr lang="es-ES" b="1" dirty="0">
                <a:solidFill>
                  <a:schemeClr val="tx2"/>
                </a:solidFill>
              </a:rPr>
              <a:t> </a:t>
            </a:r>
            <a:r>
              <a:rPr lang="es-ES" b="1" dirty="0" err="1">
                <a:solidFill>
                  <a:schemeClr val="tx2"/>
                </a:solidFill>
              </a:rPr>
              <a:t>from</a:t>
            </a:r>
            <a:r>
              <a:rPr lang="es-ES" b="1" dirty="0">
                <a:solidFill>
                  <a:schemeClr val="tx2"/>
                </a:solidFill>
              </a:rPr>
              <a:t> </a:t>
            </a:r>
            <a:r>
              <a:rPr lang="es-ES" b="1" dirty="0" err="1">
                <a:solidFill>
                  <a:schemeClr val="tx2"/>
                </a:solidFill>
              </a:rPr>
              <a:t>renewables</a:t>
            </a:r>
            <a:r>
              <a:rPr lang="es-ES" dirty="0">
                <a:solidFill>
                  <a:schemeClr val="tx2"/>
                </a:solidFill>
              </a:rPr>
              <a:t> </a:t>
            </a:r>
            <a:endParaRPr lang="es-ES" sz="4000" dirty="0">
              <a:solidFill>
                <a:schemeClr val="tx2"/>
              </a:solidFill>
            </a:endParaRPr>
          </a:p>
          <a:p>
            <a:pPr lvl="1"/>
            <a:r>
              <a:rPr lang="es-ES" b="1" dirty="0">
                <a:solidFill>
                  <a:schemeClr val="tx2"/>
                </a:solidFill>
              </a:rPr>
              <a:t>20% </a:t>
            </a:r>
            <a:r>
              <a:rPr lang="es-ES" b="1" dirty="0" err="1">
                <a:solidFill>
                  <a:schemeClr val="tx2"/>
                </a:solidFill>
              </a:rPr>
              <a:t>increase</a:t>
            </a:r>
            <a:r>
              <a:rPr lang="es-ES" b="1" dirty="0">
                <a:solidFill>
                  <a:schemeClr val="tx2"/>
                </a:solidFill>
              </a:rPr>
              <a:t> in </a:t>
            </a:r>
            <a:r>
              <a:rPr lang="es-ES" b="1" dirty="0" err="1">
                <a:solidFill>
                  <a:schemeClr val="tx2"/>
                </a:solidFill>
              </a:rPr>
              <a:t>energy</a:t>
            </a:r>
            <a:r>
              <a:rPr lang="es-ES" b="1" dirty="0">
                <a:solidFill>
                  <a:schemeClr val="tx2"/>
                </a:solidFill>
              </a:rPr>
              <a:t> </a:t>
            </a:r>
            <a:r>
              <a:rPr lang="es-ES" b="1" dirty="0" err="1">
                <a:solidFill>
                  <a:schemeClr val="tx2"/>
                </a:solidFill>
              </a:rPr>
              <a:t>efficiency</a:t>
            </a:r>
            <a:r>
              <a:rPr lang="es-ES" dirty="0">
                <a:solidFill>
                  <a:srgbClr val="FF0000"/>
                </a:solidFill>
              </a:rPr>
              <a:t> </a:t>
            </a:r>
            <a:endParaRPr lang="es-ES" sz="4000" dirty="0">
              <a:solidFill>
                <a:srgbClr val="FF0000"/>
              </a:solidFill>
            </a:endParaRPr>
          </a:p>
          <a:p>
            <a:pPr lvl="0">
              <a:buNone/>
            </a:pPr>
            <a:r>
              <a:rPr lang="es-ES" dirty="0">
                <a:solidFill>
                  <a:srgbClr val="FF0000"/>
                </a:solidFill>
              </a:rPr>
              <a:t>4. </a:t>
            </a:r>
            <a:r>
              <a:rPr lang="es-ES" b="1" dirty="0" err="1">
                <a:solidFill>
                  <a:srgbClr val="FF0000"/>
                </a:solidFill>
              </a:rPr>
              <a:t>Education</a:t>
            </a:r>
            <a:r>
              <a:rPr lang="es-ES" dirty="0">
                <a:solidFill>
                  <a:srgbClr val="FF0000"/>
                </a:solidFill>
              </a:rPr>
              <a:t> </a:t>
            </a:r>
            <a:endParaRPr lang="es-ES" sz="4400" dirty="0">
              <a:solidFill>
                <a:srgbClr val="FF0000"/>
              </a:solidFill>
            </a:endParaRPr>
          </a:p>
          <a:p>
            <a:pPr lvl="1"/>
            <a:r>
              <a:rPr lang="es-ES" b="1" dirty="0" err="1">
                <a:solidFill>
                  <a:srgbClr val="FF0000"/>
                </a:solidFill>
              </a:rPr>
              <a:t>Reducing</a:t>
            </a:r>
            <a:r>
              <a:rPr lang="es-ES" b="1" dirty="0">
                <a:solidFill>
                  <a:srgbClr val="FF0000"/>
                </a:solidFill>
              </a:rPr>
              <a:t> </a:t>
            </a:r>
            <a:r>
              <a:rPr lang="es-ES" b="1" dirty="0" err="1">
                <a:solidFill>
                  <a:srgbClr val="FF0000"/>
                </a:solidFill>
              </a:rPr>
              <a:t>school</a:t>
            </a:r>
            <a:r>
              <a:rPr lang="es-ES" b="1" dirty="0">
                <a:solidFill>
                  <a:srgbClr val="FF0000"/>
                </a:solidFill>
              </a:rPr>
              <a:t> </a:t>
            </a:r>
            <a:r>
              <a:rPr lang="es-ES" b="1" dirty="0" err="1">
                <a:solidFill>
                  <a:srgbClr val="FF0000"/>
                </a:solidFill>
              </a:rPr>
              <a:t>drop-out</a:t>
            </a:r>
            <a:r>
              <a:rPr lang="es-ES" b="1" dirty="0">
                <a:solidFill>
                  <a:srgbClr val="FF0000"/>
                </a:solidFill>
              </a:rPr>
              <a:t> </a:t>
            </a:r>
            <a:r>
              <a:rPr lang="es-ES" b="1" dirty="0" err="1">
                <a:solidFill>
                  <a:srgbClr val="FF0000"/>
                </a:solidFill>
              </a:rPr>
              <a:t>rates</a:t>
            </a:r>
            <a:r>
              <a:rPr lang="es-ES" b="1" dirty="0">
                <a:solidFill>
                  <a:srgbClr val="FF0000"/>
                </a:solidFill>
              </a:rPr>
              <a:t> </a:t>
            </a:r>
            <a:r>
              <a:rPr lang="es-ES" b="1" dirty="0" err="1">
                <a:solidFill>
                  <a:srgbClr val="FF0000"/>
                </a:solidFill>
              </a:rPr>
              <a:t>below</a:t>
            </a:r>
            <a:r>
              <a:rPr lang="es-ES" b="1" dirty="0">
                <a:solidFill>
                  <a:srgbClr val="FF0000"/>
                </a:solidFill>
              </a:rPr>
              <a:t> 10%</a:t>
            </a:r>
            <a:r>
              <a:rPr lang="es-ES" dirty="0">
                <a:solidFill>
                  <a:srgbClr val="FF0000"/>
                </a:solidFill>
              </a:rPr>
              <a:t> </a:t>
            </a:r>
            <a:endParaRPr lang="es-ES" sz="4000" dirty="0">
              <a:solidFill>
                <a:srgbClr val="FF0000"/>
              </a:solidFill>
            </a:endParaRPr>
          </a:p>
          <a:p>
            <a:pPr lvl="1"/>
            <a:r>
              <a:rPr lang="es-ES" b="1" dirty="0" smtClean="0">
                <a:solidFill>
                  <a:srgbClr val="FF0000"/>
                </a:solidFill>
              </a:rPr>
              <a:t>At </a:t>
            </a:r>
            <a:r>
              <a:rPr lang="es-ES" b="1" dirty="0" err="1">
                <a:solidFill>
                  <a:srgbClr val="FF0000"/>
                </a:solidFill>
              </a:rPr>
              <a:t>least</a:t>
            </a:r>
            <a:r>
              <a:rPr lang="es-ES" b="1" dirty="0">
                <a:solidFill>
                  <a:srgbClr val="FF0000"/>
                </a:solidFill>
              </a:rPr>
              <a:t> 40% of 30-34–year-olds </a:t>
            </a:r>
            <a:r>
              <a:rPr lang="es-ES" b="1" dirty="0" err="1">
                <a:solidFill>
                  <a:srgbClr val="FF0000"/>
                </a:solidFill>
              </a:rPr>
              <a:t>completing</a:t>
            </a:r>
            <a:r>
              <a:rPr lang="es-ES" b="1" dirty="0">
                <a:solidFill>
                  <a:srgbClr val="FF0000"/>
                </a:solidFill>
              </a:rPr>
              <a:t> </a:t>
            </a:r>
            <a:r>
              <a:rPr lang="es-ES" b="1" dirty="0" err="1">
                <a:solidFill>
                  <a:srgbClr val="FF0000"/>
                </a:solidFill>
              </a:rPr>
              <a:t>third</a:t>
            </a:r>
            <a:r>
              <a:rPr lang="es-ES" b="1" dirty="0">
                <a:solidFill>
                  <a:srgbClr val="FF0000"/>
                </a:solidFill>
              </a:rPr>
              <a:t> </a:t>
            </a:r>
            <a:r>
              <a:rPr lang="es-ES" b="1" dirty="0" err="1">
                <a:solidFill>
                  <a:srgbClr val="FF0000"/>
                </a:solidFill>
              </a:rPr>
              <a:t>level</a:t>
            </a:r>
            <a:r>
              <a:rPr lang="es-ES" b="1" dirty="0">
                <a:solidFill>
                  <a:srgbClr val="FF0000"/>
                </a:solidFill>
              </a:rPr>
              <a:t> </a:t>
            </a:r>
            <a:r>
              <a:rPr lang="es-ES" b="1" dirty="0" err="1">
                <a:solidFill>
                  <a:srgbClr val="FF0000"/>
                </a:solidFill>
              </a:rPr>
              <a:t>education</a:t>
            </a:r>
            <a:r>
              <a:rPr lang="es-ES" dirty="0">
                <a:solidFill>
                  <a:srgbClr val="FF0000"/>
                </a:solidFill>
              </a:rPr>
              <a:t> </a:t>
            </a:r>
            <a:endParaRPr lang="es-ES" sz="4000" dirty="0">
              <a:solidFill>
                <a:srgbClr val="FF0000"/>
              </a:solidFill>
            </a:endParaRPr>
          </a:p>
          <a:p>
            <a:pPr lvl="0">
              <a:buNone/>
            </a:pPr>
            <a:r>
              <a:rPr lang="es-ES" dirty="0" smtClean="0">
                <a:solidFill>
                  <a:schemeClr val="tx2"/>
                </a:solidFill>
              </a:rPr>
              <a:t>5. </a:t>
            </a:r>
            <a:r>
              <a:rPr lang="es-ES" b="1" dirty="0" err="1" smtClean="0">
                <a:solidFill>
                  <a:schemeClr val="tx2"/>
                </a:solidFill>
              </a:rPr>
              <a:t>Poverty</a:t>
            </a:r>
            <a:r>
              <a:rPr lang="es-ES" b="1" dirty="0" smtClean="0">
                <a:solidFill>
                  <a:schemeClr val="tx2"/>
                </a:solidFill>
              </a:rPr>
              <a:t> </a:t>
            </a:r>
            <a:r>
              <a:rPr lang="es-ES" b="1" dirty="0">
                <a:solidFill>
                  <a:schemeClr val="tx2"/>
                </a:solidFill>
              </a:rPr>
              <a:t>/ social </a:t>
            </a:r>
            <a:r>
              <a:rPr lang="es-ES" b="1" dirty="0" err="1">
                <a:solidFill>
                  <a:schemeClr val="tx2"/>
                </a:solidFill>
              </a:rPr>
              <a:t>exclusion</a:t>
            </a:r>
            <a:r>
              <a:rPr lang="es-ES" dirty="0">
                <a:solidFill>
                  <a:schemeClr val="tx2"/>
                </a:solidFill>
              </a:rPr>
              <a:t> </a:t>
            </a:r>
            <a:endParaRPr lang="es-ES" sz="4400" dirty="0">
              <a:solidFill>
                <a:schemeClr val="tx2"/>
              </a:solidFill>
            </a:endParaRPr>
          </a:p>
          <a:p>
            <a:pPr lvl="1"/>
            <a:r>
              <a:rPr lang="es-ES" dirty="0" smtClean="0">
                <a:solidFill>
                  <a:schemeClr val="tx2"/>
                </a:solidFill>
              </a:rPr>
              <a:t>At </a:t>
            </a:r>
            <a:r>
              <a:rPr lang="es-ES" dirty="0" err="1">
                <a:solidFill>
                  <a:schemeClr val="tx2"/>
                </a:solidFill>
              </a:rPr>
              <a:t>least</a:t>
            </a:r>
            <a:r>
              <a:rPr lang="es-ES" dirty="0">
                <a:solidFill>
                  <a:schemeClr val="tx2"/>
                </a:solidFill>
              </a:rPr>
              <a:t> </a:t>
            </a:r>
            <a:r>
              <a:rPr lang="es-ES" b="1" dirty="0">
                <a:solidFill>
                  <a:schemeClr val="tx2"/>
                </a:solidFill>
              </a:rPr>
              <a:t>20 </a:t>
            </a:r>
            <a:r>
              <a:rPr lang="es-ES" b="1" dirty="0" err="1">
                <a:solidFill>
                  <a:schemeClr val="tx2"/>
                </a:solidFill>
              </a:rPr>
              <a:t>million</a:t>
            </a:r>
            <a:r>
              <a:rPr lang="es-ES" b="1" dirty="0">
                <a:solidFill>
                  <a:schemeClr val="tx2"/>
                </a:solidFill>
              </a:rPr>
              <a:t> </a:t>
            </a:r>
            <a:r>
              <a:rPr lang="es-ES" b="1" dirty="0" err="1">
                <a:solidFill>
                  <a:schemeClr val="tx2"/>
                </a:solidFill>
              </a:rPr>
              <a:t>fewer</a:t>
            </a:r>
            <a:r>
              <a:rPr lang="es-ES" b="1" dirty="0">
                <a:solidFill>
                  <a:schemeClr val="tx2"/>
                </a:solidFill>
              </a:rPr>
              <a:t> </a:t>
            </a:r>
            <a:r>
              <a:rPr lang="es-ES" b="1" dirty="0" err="1">
                <a:solidFill>
                  <a:schemeClr val="tx2"/>
                </a:solidFill>
              </a:rPr>
              <a:t>people</a:t>
            </a:r>
            <a:r>
              <a:rPr lang="es-ES" b="1" dirty="0">
                <a:solidFill>
                  <a:schemeClr val="tx2"/>
                </a:solidFill>
              </a:rPr>
              <a:t> in </a:t>
            </a:r>
            <a:r>
              <a:rPr lang="es-ES" b="1" dirty="0" err="1">
                <a:solidFill>
                  <a:schemeClr val="tx2"/>
                </a:solidFill>
              </a:rPr>
              <a:t>or</a:t>
            </a:r>
            <a:r>
              <a:rPr lang="es-ES" b="1" dirty="0">
                <a:solidFill>
                  <a:schemeClr val="tx2"/>
                </a:solidFill>
              </a:rPr>
              <a:t> at </a:t>
            </a:r>
            <a:r>
              <a:rPr lang="es-ES" b="1" dirty="0" err="1">
                <a:solidFill>
                  <a:schemeClr val="tx2"/>
                </a:solidFill>
              </a:rPr>
              <a:t>risk</a:t>
            </a:r>
            <a:r>
              <a:rPr lang="es-ES" b="1" dirty="0">
                <a:solidFill>
                  <a:schemeClr val="tx2"/>
                </a:solidFill>
              </a:rPr>
              <a:t> of </a:t>
            </a:r>
            <a:r>
              <a:rPr lang="es-ES" b="1" dirty="0" err="1">
                <a:solidFill>
                  <a:schemeClr val="tx2"/>
                </a:solidFill>
              </a:rPr>
              <a:t>poverty</a:t>
            </a:r>
            <a:r>
              <a:rPr lang="es-ES" b="1" dirty="0">
                <a:solidFill>
                  <a:schemeClr val="tx2"/>
                </a:solidFill>
              </a:rPr>
              <a:t> and </a:t>
            </a:r>
            <a:r>
              <a:rPr lang="es-ES" b="1" dirty="0" smtClean="0">
                <a:solidFill>
                  <a:schemeClr val="tx2"/>
                </a:solidFill>
              </a:rPr>
              <a:t>social </a:t>
            </a:r>
            <a:r>
              <a:rPr lang="es-ES" b="1" dirty="0" err="1" smtClean="0">
                <a:solidFill>
                  <a:schemeClr val="tx2"/>
                </a:solidFill>
              </a:rPr>
              <a:t>exclusion</a:t>
            </a:r>
            <a:endParaRPr lang="es-E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>
                <a:solidFill>
                  <a:srgbClr val="002060"/>
                </a:solidFill>
              </a:rPr>
              <a:t>EU </a:t>
            </a:r>
            <a:r>
              <a:rPr lang="en-US" sz="3600" dirty="0">
                <a:solidFill>
                  <a:srgbClr val="002060"/>
                </a:solidFill>
              </a:rPr>
              <a:t>Cohesion Policy</a:t>
            </a:r>
            <a:r>
              <a:rPr lang="es-ES" sz="3600" dirty="0">
                <a:solidFill>
                  <a:srgbClr val="002060"/>
                </a:solidFill>
              </a:rPr>
              <a:t/>
            </a:r>
            <a:br>
              <a:rPr lang="es-ES" sz="3600" dirty="0">
                <a:solidFill>
                  <a:srgbClr val="002060"/>
                </a:solidFill>
              </a:rPr>
            </a:br>
            <a:r>
              <a:rPr lang="en-US" sz="3600" dirty="0">
                <a:solidFill>
                  <a:srgbClr val="002060"/>
                </a:solidFill>
              </a:rPr>
              <a:t>Proposals from the European Commission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340768"/>
            <a:ext cx="8363272" cy="525658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Menu </a:t>
            </a:r>
            <a:r>
              <a:rPr lang="en-US" dirty="0">
                <a:solidFill>
                  <a:srgbClr val="002060"/>
                </a:solidFill>
              </a:rPr>
              <a:t>of thematic objectives in line with the Europe 2020 Strategy </a:t>
            </a:r>
            <a:endParaRPr lang="es-ES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Investments in:</a:t>
            </a:r>
            <a:endParaRPr lang="es-ES" dirty="0">
              <a:solidFill>
                <a:srgbClr val="002060"/>
              </a:solidFill>
            </a:endParaRPr>
          </a:p>
          <a:p>
            <a:pPr lvl="1"/>
            <a:r>
              <a:rPr lang="en-US" dirty="0">
                <a:solidFill>
                  <a:srgbClr val="002060"/>
                </a:solidFill>
              </a:rPr>
              <a:t>Research and innovation</a:t>
            </a:r>
            <a:endParaRPr lang="es-ES" dirty="0">
              <a:solidFill>
                <a:srgbClr val="002060"/>
              </a:solidFill>
            </a:endParaRPr>
          </a:p>
          <a:p>
            <a:pPr lvl="1"/>
            <a:r>
              <a:rPr lang="en-US" dirty="0">
                <a:solidFill>
                  <a:srgbClr val="002060"/>
                </a:solidFill>
              </a:rPr>
              <a:t>Information and communication technologies (ICT)</a:t>
            </a:r>
            <a:endParaRPr lang="es-ES" dirty="0">
              <a:solidFill>
                <a:srgbClr val="002060"/>
              </a:solidFill>
            </a:endParaRPr>
          </a:p>
          <a:p>
            <a:pPr lvl="1"/>
            <a:r>
              <a:rPr lang="en-US" dirty="0">
                <a:solidFill>
                  <a:srgbClr val="002060"/>
                </a:solidFill>
              </a:rPr>
              <a:t>Competitiveness of Small and Medium-sized Enterprises (SMEs)</a:t>
            </a:r>
            <a:endParaRPr lang="es-ES" dirty="0">
              <a:solidFill>
                <a:srgbClr val="002060"/>
              </a:solidFill>
            </a:endParaRPr>
          </a:p>
          <a:p>
            <a:pPr lvl="1"/>
            <a:r>
              <a:rPr lang="en-US" dirty="0">
                <a:solidFill>
                  <a:srgbClr val="002060"/>
                </a:solidFill>
              </a:rPr>
              <a:t>Shift towards a low-carbon economy</a:t>
            </a:r>
            <a:endParaRPr lang="es-ES" dirty="0">
              <a:solidFill>
                <a:srgbClr val="002060"/>
              </a:solidFill>
            </a:endParaRPr>
          </a:p>
          <a:p>
            <a:pPr lvl="1"/>
            <a:r>
              <a:rPr lang="en-US" dirty="0">
                <a:solidFill>
                  <a:srgbClr val="002060"/>
                </a:solidFill>
              </a:rPr>
              <a:t>Climate change adaptation &amp; risk prevention and management</a:t>
            </a:r>
            <a:endParaRPr lang="es-ES" dirty="0">
              <a:solidFill>
                <a:srgbClr val="002060"/>
              </a:solidFill>
            </a:endParaRPr>
          </a:p>
          <a:p>
            <a:pPr lvl="1"/>
            <a:r>
              <a:rPr lang="en-US" dirty="0">
                <a:solidFill>
                  <a:srgbClr val="002060"/>
                </a:solidFill>
              </a:rPr>
              <a:t>Environmental protection &amp; resource efficiency</a:t>
            </a:r>
            <a:endParaRPr lang="es-ES" dirty="0">
              <a:solidFill>
                <a:srgbClr val="002060"/>
              </a:solidFill>
            </a:endParaRPr>
          </a:p>
          <a:p>
            <a:pPr lvl="1"/>
            <a:r>
              <a:rPr lang="en-US" dirty="0">
                <a:solidFill>
                  <a:srgbClr val="002060"/>
                </a:solidFill>
              </a:rPr>
              <a:t>Sustainable transport &amp; removing bottlenecks in key network infrastructures</a:t>
            </a:r>
            <a:endParaRPr lang="es-ES" dirty="0">
              <a:solidFill>
                <a:srgbClr val="002060"/>
              </a:solidFill>
            </a:endParaRPr>
          </a:p>
          <a:p>
            <a:pPr lvl="1"/>
            <a:r>
              <a:rPr lang="en-US" dirty="0">
                <a:solidFill>
                  <a:srgbClr val="002060"/>
                </a:solidFill>
              </a:rPr>
              <a:t>Employment &amp; supporting </a:t>
            </a:r>
            <a:r>
              <a:rPr lang="en-US" dirty="0" err="1">
                <a:solidFill>
                  <a:srgbClr val="002060"/>
                </a:solidFill>
              </a:rPr>
              <a:t>labour</a:t>
            </a:r>
            <a:r>
              <a:rPr lang="en-US" dirty="0">
                <a:solidFill>
                  <a:srgbClr val="002060"/>
                </a:solidFill>
              </a:rPr>
              <a:t> mobility</a:t>
            </a:r>
            <a:endParaRPr lang="es-ES" dirty="0">
              <a:solidFill>
                <a:srgbClr val="002060"/>
              </a:solidFill>
            </a:endParaRPr>
          </a:p>
          <a:p>
            <a:pPr lvl="1"/>
            <a:r>
              <a:rPr lang="en-US" dirty="0">
                <a:solidFill>
                  <a:srgbClr val="002060"/>
                </a:solidFill>
              </a:rPr>
              <a:t>Social inclusion &amp; combating poverty</a:t>
            </a:r>
            <a:endParaRPr lang="es-ES" dirty="0">
              <a:solidFill>
                <a:srgbClr val="00206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Education, skills &amp; lifelong learning</a:t>
            </a:r>
            <a:endParaRPr lang="es-E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002060"/>
                </a:solidFill>
              </a:rPr>
              <a:t>Institutional capacity building &amp; efficient public administrations</a:t>
            </a:r>
            <a:endParaRPr lang="es-ES" dirty="0">
              <a:solidFill>
                <a:srgbClr val="002060"/>
              </a:solidFill>
            </a:endParaRPr>
          </a:p>
          <a:p>
            <a:endParaRPr lang="es-ES" dirty="0"/>
          </a:p>
        </p:txBody>
      </p:sp>
      <p:pic>
        <p:nvPicPr>
          <p:cNvPr id="4" name="Picture 2" descr="EUROMA_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360" y="1"/>
            <a:ext cx="1331640" cy="897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706090"/>
          </a:xfrm>
        </p:spPr>
        <p:txBody>
          <a:bodyPr>
            <a:normAutofit fontScale="90000"/>
          </a:bodyPr>
          <a:lstStyle/>
          <a:p>
            <a:r>
              <a:rPr lang="es-ES" dirty="0" err="1" smtClean="0">
                <a:solidFill>
                  <a:srgbClr val="002060"/>
                </a:solidFill>
              </a:rPr>
              <a:t>Regulation</a:t>
            </a:r>
            <a:r>
              <a:rPr lang="es-ES" dirty="0" smtClean="0">
                <a:solidFill>
                  <a:srgbClr val="002060"/>
                </a:solidFill>
              </a:rPr>
              <a:t> of the ESF.  </a:t>
            </a:r>
            <a:r>
              <a:rPr lang="es-ES" dirty="0" err="1" smtClean="0">
                <a:solidFill>
                  <a:srgbClr val="002060"/>
                </a:solidFill>
              </a:rPr>
              <a:t>Scope</a:t>
            </a:r>
            <a:r>
              <a:rPr lang="es-ES" dirty="0" smtClean="0">
                <a:solidFill>
                  <a:srgbClr val="002060"/>
                </a:solidFill>
              </a:rPr>
              <a:t> of </a:t>
            </a:r>
            <a:r>
              <a:rPr lang="es-ES" dirty="0" err="1" smtClean="0">
                <a:solidFill>
                  <a:srgbClr val="002060"/>
                </a:solidFill>
              </a:rPr>
              <a:t>support</a:t>
            </a:r>
            <a:endParaRPr lang="es-ES" dirty="0">
              <a:solidFill>
                <a:srgbClr val="00206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328592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9600" dirty="0" smtClean="0">
                <a:solidFill>
                  <a:srgbClr val="002060"/>
                </a:solidFill>
              </a:rPr>
              <a:t>   Thematic </a:t>
            </a:r>
            <a:r>
              <a:rPr lang="en-US" sz="9600" dirty="0">
                <a:solidFill>
                  <a:srgbClr val="002060"/>
                </a:solidFill>
              </a:rPr>
              <a:t>objectives and investment priorities</a:t>
            </a:r>
            <a:r>
              <a:rPr lang="en-US" sz="9600" dirty="0" smtClean="0">
                <a:solidFill>
                  <a:srgbClr val="002060"/>
                </a:solidFill>
              </a:rPr>
              <a:t>:</a:t>
            </a:r>
          </a:p>
          <a:p>
            <a:pPr>
              <a:buNone/>
            </a:pPr>
            <a:endParaRPr lang="es-ES" sz="9600" dirty="0">
              <a:solidFill>
                <a:srgbClr val="002060"/>
              </a:solidFill>
            </a:endParaRPr>
          </a:p>
          <a:p>
            <a:pPr lvl="1">
              <a:buNone/>
            </a:pPr>
            <a:r>
              <a:rPr lang="en-US" sz="9600" dirty="0" smtClean="0">
                <a:solidFill>
                  <a:srgbClr val="002060"/>
                </a:solidFill>
              </a:rPr>
              <a:t>(a)Promoting </a:t>
            </a:r>
            <a:r>
              <a:rPr lang="en-US" sz="9600" dirty="0">
                <a:solidFill>
                  <a:srgbClr val="002060"/>
                </a:solidFill>
              </a:rPr>
              <a:t>employment and supporting </a:t>
            </a:r>
            <a:r>
              <a:rPr lang="en-US" sz="9600" dirty="0" err="1">
                <a:solidFill>
                  <a:srgbClr val="002060"/>
                </a:solidFill>
              </a:rPr>
              <a:t>labour</a:t>
            </a:r>
            <a:r>
              <a:rPr lang="en-US" sz="9600" dirty="0">
                <a:solidFill>
                  <a:srgbClr val="002060"/>
                </a:solidFill>
              </a:rPr>
              <a:t> mobility</a:t>
            </a:r>
            <a:endParaRPr lang="es-ES" sz="9600" dirty="0">
              <a:solidFill>
                <a:srgbClr val="002060"/>
              </a:solidFill>
            </a:endParaRPr>
          </a:p>
          <a:p>
            <a:pPr lvl="1">
              <a:buNone/>
            </a:pPr>
            <a:r>
              <a:rPr lang="en-US" sz="9600" dirty="0" smtClean="0">
                <a:solidFill>
                  <a:srgbClr val="FF0000"/>
                </a:solidFill>
              </a:rPr>
              <a:t>(b)Investing </a:t>
            </a:r>
            <a:r>
              <a:rPr lang="en-US" sz="9600" dirty="0">
                <a:solidFill>
                  <a:srgbClr val="FF0000"/>
                </a:solidFill>
              </a:rPr>
              <a:t>in education, skills and life-long learning through:</a:t>
            </a:r>
            <a:endParaRPr lang="es-ES" sz="9600" dirty="0">
              <a:solidFill>
                <a:srgbClr val="FF0000"/>
              </a:solidFill>
            </a:endParaRPr>
          </a:p>
          <a:p>
            <a:pPr lvl="1"/>
            <a:r>
              <a:rPr lang="en-US" sz="9600" dirty="0">
                <a:solidFill>
                  <a:srgbClr val="FF0000"/>
                </a:solidFill>
              </a:rPr>
              <a:t>Reducing early school-leaving and promoting equal access to good-quality early-childhood, primary and secondary education;</a:t>
            </a:r>
            <a:endParaRPr lang="es-ES" sz="9600" dirty="0">
              <a:solidFill>
                <a:srgbClr val="FF0000"/>
              </a:solidFill>
            </a:endParaRPr>
          </a:p>
          <a:p>
            <a:pPr lvl="1"/>
            <a:r>
              <a:rPr lang="en-US" sz="9600" dirty="0">
                <a:solidFill>
                  <a:srgbClr val="FF0000"/>
                </a:solidFill>
              </a:rPr>
              <a:t>Improving the quality, efficiency and openness of tertiary and equivalent education with a view to increasing participation and attainment levels:</a:t>
            </a:r>
            <a:endParaRPr lang="es-ES" sz="9600" dirty="0">
              <a:solidFill>
                <a:srgbClr val="FF0000"/>
              </a:solidFill>
            </a:endParaRPr>
          </a:p>
          <a:p>
            <a:pPr lvl="1"/>
            <a:r>
              <a:rPr lang="en-US" sz="9600" dirty="0">
                <a:solidFill>
                  <a:srgbClr val="FF0000"/>
                </a:solidFill>
              </a:rPr>
              <a:t>Enhancing access to lifelong learning, upgrading the skills and competences of the workforce and increasing the </a:t>
            </a:r>
            <a:r>
              <a:rPr lang="en-US" sz="9600" dirty="0" err="1">
                <a:solidFill>
                  <a:srgbClr val="FF0000"/>
                </a:solidFill>
              </a:rPr>
              <a:t>labour</a:t>
            </a:r>
            <a:r>
              <a:rPr lang="en-US" sz="9600" dirty="0">
                <a:solidFill>
                  <a:srgbClr val="FF0000"/>
                </a:solidFill>
              </a:rPr>
              <a:t> market relevance of education and training systems;</a:t>
            </a:r>
            <a:endParaRPr lang="es-ES" sz="9600" dirty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en-US" sz="9600" dirty="0" smtClean="0"/>
              <a:t>(</a:t>
            </a:r>
            <a:r>
              <a:rPr lang="en-US" sz="9600" dirty="0" smtClean="0">
                <a:solidFill>
                  <a:srgbClr val="002060"/>
                </a:solidFill>
              </a:rPr>
              <a:t>c)Promoting </a:t>
            </a:r>
            <a:r>
              <a:rPr lang="en-US" sz="9600" dirty="0">
                <a:solidFill>
                  <a:srgbClr val="002060"/>
                </a:solidFill>
              </a:rPr>
              <a:t>social inclusion and combating poverty</a:t>
            </a:r>
            <a:endParaRPr lang="es-ES" sz="9600" dirty="0">
              <a:solidFill>
                <a:srgbClr val="002060"/>
              </a:solidFill>
            </a:endParaRPr>
          </a:p>
          <a:p>
            <a:pPr lvl="1">
              <a:buNone/>
            </a:pPr>
            <a:r>
              <a:rPr lang="en-US" sz="9600" dirty="0" smtClean="0">
                <a:solidFill>
                  <a:srgbClr val="002060"/>
                </a:solidFill>
              </a:rPr>
              <a:t>(d)Enhancing </a:t>
            </a:r>
            <a:r>
              <a:rPr lang="en-US" sz="9600" dirty="0">
                <a:solidFill>
                  <a:srgbClr val="002060"/>
                </a:solidFill>
              </a:rPr>
              <a:t>institutional capacity and efficient public administration</a:t>
            </a:r>
            <a:endParaRPr lang="es-ES" sz="9600" dirty="0">
              <a:solidFill>
                <a:srgbClr val="002060"/>
              </a:solidFill>
            </a:endParaRP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s-ES" sz="3600" dirty="0" smtClean="0">
                <a:solidFill>
                  <a:srgbClr val="002060"/>
                </a:solidFill>
              </a:rPr>
              <a:t>EC Framework for National Roma Integration </a:t>
            </a:r>
            <a:r>
              <a:rPr lang="es-ES" sz="3600" dirty="0" err="1" smtClean="0">
                <a:solidFill>
                  <a:srgbClr val="002060"/>
                </a:solidFill>
              </a:rPr>
              <a:t>Strategies</a:t>
            </a:r>
            <a:r>
              <a:rPr lang="es-ES" sz="3600" dirty="0" smtClean="0">
                <a:solidFill>
                  <a:srgbClr val="002060"/>
                </a:solidFill>
              </a:rPr>
              <a:t> up to 2020</a:t>
            </a:r>
            <a:endParaRPr lang="es-ES" sz="3600" dirty="0">
              <a:solidFill>
                <a:srgbClr val="00206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err="1" smtClean="0">
                <a:solidFill>
                  <a:srgbClr val="002060"/>
                </a:solidFill>
              </a:rPr>
              <a:t>Setting</a:t>
            </a:r>
            <a:r>
              <a:rPr lang="es-ES" dirty="0" smtClean="0">
                <a:solidFill>
                  <a:srgbClr val="002060"/>
                </a:solidFill>
              </a:rPr>
              <a:t> Roma </a:t>
            </a:r>
            <a:r>
              <a:rPr lang="es-ES" dirty="0" err="1" smtClean="0">
                <a:solidFill>
                  <a:srgbClr val="002060"/>
                </a:solidFill>
              </a:rPr>
              <a:t>integration</a:t>
            </a:r>
            <a:r>
              <a:rPr lang="es-ES" dirty="0" smtClean="0">
                <a:solidFill>
                  <a:srgbClr val="002060"/>
                </a:solidFill>
              </a:rPr>
              <a:t> </a:t>
            </a:r>
            <a:r>
              <a:rPr lang="es-ES" dirty="0" err="1" smtClean="0">
                <a:solidFill>
                  <a:srgbClr val="002060"/>
                </a:solidFill>
              </a:rPr>
              <a:t>goals</a:t>
            </a:r>
            <a:endParaRPr lang="es-ES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s-ES" dirty="0" smtClean="0">
              <a:solidFill>
                <a:srgbClr val="002060"/>
              </a:solidFill>
            </a:endParaRPr>
          </a:p>
          <a:p>
            <a:pPr marL="514350" indent="-514350">
              <a:buAutoNum type="arabicPeriod"/>
            </a:pPr>
            <a:r>
              <a:rPr lang="es-ES" dirty="0" smtClean="0">
                <a:solidFill>
                  <a:srgbClr val="002060"/>
                </a:solidFill>
              </a:rPr>
              <a:t>Access to </a:t>
            </a:r>
            <a:r>
              <a:rPr lang="es-ES" dirty="0" err="1" smtClean="0">
                <a:solidFill>
                  <a:srgbClr val="002060"/>
                </a:solidFill>
              </a:rPr>
              <a:t>education</a:t>
            </a:r>
            <a:endParaRPr lang="es-ES" dirty="0" smtClean="0">
              <a:solidFill>
                <a:srgbClr val="002060"/>
              </a:solidFill>
            </a:endParaRPr>
          </a:p>
          <a:p>
            <a:pPr marL="514350" indent="-514350">
              <a:buAutoNum type="arabicPeriod"/>
            </a:pPr>
            <a:r>
              <a:rPr lang="es-ES" dirty="0" smtClean="0">
                <a:solidFill>
                  <a:srgbClr val="002060"/>
                </a:solidFill>
              </a:rPr>
              <a:t>Access to </a:t>
            </a:r>
            <a:r>
              <a:rPr lang="es-ES" dirty="0" err="1" smtClean="0">
                <a:solidFill>
                  <a:srgbClr val="002060"/>
                </a:solidFill>
              </a:rPr>
              <a:t>employment</a:t>
            </a:r>
            <a:endParaRPr lang="es-ES" dirty="0" smtClean="0">
              <a:solidFill>
                <a:srgbClr val="002060"/>
              </a:solidFill>
            </a:endParaRPr>
          </a:p>
          <a:p>
            <a:pPr marL="514350" indent="-514350">
              <a:buAutoNum type="arabicPeriod"/>
            </a:pPr>
            <a:r>
              <a:rPr lang="es-ES" dirty="0" err="1" smtClean="0">
                <a:solidFill>
                  <a:srgbClr val="002060"/>
                </a:solidFill>
              </a:rPr>
              <a:t>Acccess</a:t>
            </a:r>
            <a:r>
              <a:rPr lang="es-ES" dirty="0" smtClean="0">
                <a:solidFill>
                  <a:srgbClr val="002060"/>
                </a:solidFill>
              </a:rPr>
              <a:t> to </a:t>
            </a:r>
            <a:r>
              <a:rPr lang="es-ES" dirty="0" err="1" smtClean="0">
                <a:solidFill>
                  <a:srgbClr val="002060"/>
                </a:solidFill>
              </a:rPr>
              <a:t>healthcare</a:t>
            </a:r>
            <a:endParaRPr lang="es-ES" dirty="0" smtClean="0">
              <a:solidFill>
                <a:srgbClr val="002060"/>
              </a:solidFill>
            </a:endParaRPr>
          </a:p>
          <a:p>
            <a:pPr marL="514350" indent="-514350">
              <a:buAutoNum type="arabicPeriod"/>
            </a:pPr>
            <a:r>
              <a:rPr lang="es-ES" dirty="0" smtClean="0">
                <a:solidFill>
                  <a:srgbClr val="002060"/>
                </a:solidFill>
              </a:rPr>
              <a:t>Access to </a:t>
            </a:r>
            <a:r>
              <a:rPr lang="es-ES" dirty="0" err="1" smtClean="0">
                <a:solidFill>
                  <a:srgbClr val="002060"/>
                </a:solidFill>
              </a:rPr>
              <a:t>housing</a:t>
            </a:r>
            <a:r>
              <a:rPr lang="es-ES" dirty="0" smtClean="0">
                <a:solidFill>
                  <a:srgbClr val="002060"/>
                </a:solidFill>
              </a:rPr>
              <a:t> and </a:t>
            </a:r>
            <a:r>
              <a:rPr lang="es-ES" dirty="0" err="1" smtClean="0">
                <a:solidFill>
                  <a:srgbClr val="002060"/>
                </a:solidFill>
              </a:rPr>
              <a:t>essential</a:t>
            </a:r>
            <a:r>
              <a:rPr lang="es-ES" dirty="0" smtClean="0">
                <a:solidFill>
                  <a:srgbClr val="002060"/>
                </a:solidFill>
              </a:rPr>
              <a:t> </a:t>
            </a:r>
            <a:r>
              <a:rPr lang="es-ES" dirty="0" err="1" smtClean="0">
                <a:solidFill>
                  <a:srgbClr val="002060"/>
                </a:solidFill>
              </a:rPr>
              <a:t>services</a:t>
            </a:r>
            <a:endParaRPr lang="es-ES" dirty="0" smtClean="0">
              <a:solidFill>
                <a:srgbClr val="002060"/>
              </a:solidFill>
            </a:endParaRPr>
          </a:p>
          <a:p>
            <a:pPr marL="514350" indent="-514350">
              <a:buAutoNum type="arabicPeriod"/>
            </a:pPr>
            <a:endParaRPr lang="es-ES" dirty="0"/>
          </a:p>
        </p:txBody>
      </p:sp>
      <p:pic>
        <p:nvPicPr>
          <p:cNvPr id="4" name="Picture 2" descr="EUROMA_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332656"/>
            <a:ext cx="1499525" cy="10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" dirty="0" smtClean="0">
                <a:solidFill>
                  <a:srgbClr val="002060"/>
                </a:solidFill>
              </a:rPr>
              <a:t>EC Framework for National Roma Integration  </a:t>
            </a:r>
            <a:r>
              <a:rPr lang="es-ES" dirty="0" err="1" smtClean="0">
                <a:solidFill>
                  <a:srgbClr val="002060"/>
                </a:solidFill>
              </a:rPr>
              <a:t>Strategies</a:t>
            </a:r>
            <a:r>
              <a:rPr lang="es-ES" dirty="0" smtClean="0">
                <a:solidFill>
                  <a:srgbClr val="002060"/>
                </a:solidFill>
              </a:rPr>
              <a:t> up to 2020</a:t>
            </a:r>
            <a:endParaRPr lang="es-ES" dirty="0">
              <a:solidFill>
                <a:srgbClr val="00206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>
                <a:solidFill>
                  <a:srgbClr val="002060"/>
                </a:solidFill>
              </a:rPr>
              <a:t>Access to </a:t>
            </a:r>
            <a:r>
              <a:rPr lang="es-ES" dirty="0" err="1" smtClean="0">
                <a:solidFill>
                  <a:srgbClr val="002060"/>
                </a:solidFill>
              </a:rPr>
              <a:t>education</a:t>
            </a:r>
            <a:r>
              <a:rPr lang="es-ES" dirty="0" smtClean="0">
                <a:solidFill>
                  <a:srgbClr val="002060"/>
                </a:solidFill>
              </a:rPr>
              <a:t>: </a:t>
            </a:r>
          </a:p>
          <a:p>
            <a:endParaRPr lang="es-ES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es-ES" dirty="0" smtClean="0">
                <a:solidFill>
                  <a:srgbClr val="002060"/>
                </a:solidFill>
              </a:rPr>
              <a:t>    </a:t>
            </a:r>
            <a:r>
              <a:rPr lang="es-ES" dirty="0" err="1" smtClean="0">
                <a:solidFill>
                  <a:srgbClr val="002060"/>
                </a:solidFill>
              </a:rPr>
              <a:t>Member</a:t>
            </a:r>
            <a:r>
              <a:rPr lang="es-ES" dirty="0" smtClean="0">
                <a:solidFill>
                  <a:srgbClr val="002060"/>
                </a:solidFill>
              </a:rPr>
              <a:t> </a:t>
            </a:r>
            <a:r>
              <a:rPr lang="es-ES" dirty="0" err="1" smtClean="0">
                <a:solidFill>
                  <a:srgbClr val="002060"/>
                </a:solidFill>
              </a:rPr>
              <a:t>States</a:t>
            </a:r>
            <a:r>
              <a:rPr lang="es-ES" dirty="0" smtClean="0">
                <a:solidFill>
                  <a:srgbClr val="002060"/>
                </a:solidFill>
              </a:rPr>
              <a:t> </a:t>
            </a:r>
            <a:r>
              <a:rPr lang="es-ES" dirty="0" err="1" smtClean="0">
                <a:solidFill>
                  <a:srgbClr val="002060"/>
                </a:solidFill>
              </a:rPr>
              <a:t>should</a:t>
            </a:r>
            <a:r>
              <a:rPr lang="es-ES" dirty="0" smtClean="0">
                <a:solidFill>
                  <a:srgbClr val="002060"/>
                </a:solidFill>
              </a:rPr>
              <a:t>, as a </a:t>
            </a:r>
            <a:r>
              <a:rPr lang="es-ES" dirty="0" err="1" smtClean="0">
                <a:solidFill>
                  <a:srgbClr val="002060"/>
                </a:solidFill>
              </a:rPr>
              <a:t>minimum</a:t>
            </a:r>
            <a:r>
              <a:rPr lang="es-ES" dirty="0" smtClean="0">
                <a:solidFill>
                  <a:srgbClr val="002060"/>
                </a:solidFill>
              </a:rPr>
              <a:t>, </a:t>
            </a:r>
            <a:r>
              <a:rPr lang="es-ES" dirty="0" err="1" smtClean="0">
                <a:solidFill>
                  <a:srgbClr val="002060"/>
                </a:solidFill>
              </a:rPr>
              <a:t>ensure</a:t>
            </a:r>
            <a:r>
              <a:rPr lang="es-ES" dirty="0" smtClean="0">
                <a:solidFill>
                  <a:srgbClr val="002060"/>
                </a:solidFill>
              </a:rPr>
              <a:t> </a:t>
            </a:r>
            <a:r>
              <a:rPr lang="es-ES" dirty="0" err="1" smtClean="0">
                <a:solidFill>
                  <a:srgbClr val="002060"/>
                </a:solidFill>
              </a:rPr>
              <a:t>primary</a:t>
            </a:r>
            <a:r>
              <a:rPr lang="es-ES" dirty="0" smtClean="0">
                <a:solidFill>
                  <a:srgbClr val="002060"/>
                </a:solidFill>
              </a:rPr>
              <a:t> </a:t>
            </a:r>
            <a:r>
              <a:rPr lang="es-ES" dirty="0" err="1" smtClean="0">
                <a:solidFill>
                  <a:srgbClr val="002060"/>
                </a:solidFill>
              </a:rPr>
              <a:t>schools</a:t>
            </a:r>
            <a:r>
              <a:rPr lang="es-ES" dirty="0" smtClean="0">
                <a:solidFill>
                  <a:srgbClr val="002060"/>
                </a:solidFill>
              </a:rPr>
              <a:t> </a:t>
            </a:r>
            <a:r>
              <a:rPr lang="es-ES" dirty="0" err="1" smtClean="0">
                <a:solidFill>
                  <a:srgbClr val="002060"/>
                </a:solidFill>
              </a:rPr>
              <a:t>completion</a:t>
            </a:r>
            <a:r>
              <a:rPr lang="es-ES" dirty="0" smtClean="0">
                <a:solidFill>
                  <a:srgbClr val="002060"/>
                </a:solidFill>
              </a:rPr>
              <a:t>. </a:t>
            </a:r>
            <a:r>
              <a:rPr lang="es-ES" dirty="0" err="1" smtClean="0">
                <a:solidFill>
                  <a:srgbClr val="002060"/>
                </a:solidFill>
              </a:rPr>
              <a:t>They</a:t>
            </a:r>
            <a:r>
              <a:rPr lang="es-ES" dirty="0" smtClean="0">
                <a:solidFill>
                  <a:srgbClr val="002060"/>
                </a:solidFill>
              </a:rPr>
              <a:t> </a:t>
            </a:r>
            <a:r>
              <a:rPr lang="es-ES" dirty="0" err="1" smtClean="0">
                <a:solidFill>
                  <a:srgbClr val="002060"/>
                </a:solidFill>
              </a:rPr>
              <a:t>should</a:t>
            </a:r>
            <a:r>
              <a:rPr lang="es-ES" dirty="0" smtClean="0">
                <a:solidFill>
                  <a:srgbClr val="002060"/>
                </a:solidFill>
              </a:rPr>
              <a:t> </a:t>
            </a:r>
            <a:r>
              <a:rPr lang="es-ES" dirty="0" err="1" smtClean="0">
                <a:solidFill>
                  <a:srgbClr val="002060"/>
                </a:solidFill>
              </a:rPr>
              <a:t>also</a:t>
            </a:r>
            <a:r>
              <a:rPr lang="es-ES" dirty="0" smtClean="0">
                <a:solidFill>
                  <a:srgbClr val="002060"/>
                </a:solidFill>
              </a:rPr>
              <a:t> </a:t>
            </a:r>
            <a:r>
              <a:rPr lang="es-ES" dirty="0" err="1" smtClean="0">
                <a:solidFill>
                  <a:srgbClr val="002060"/>
                </a:solidFill>
              </a:rPr>
              <a:t>widen</a:t>
            </a:r>
            <a:r>
              <a:rPr lang="es-ES" dirty="0" smtClean="0">
                <a:solidFill>
                  <a:srgbClr val="002060"/>
                </a:solidFill>
              </a:rPr>
              <a:t> access to </a:t>
            </a:r>
            <a:r>
              <a:rPr lang="es-ES" dirty="0" err="1" smtClean="0">
                <a:solidFill>
                  <a:srgbClr val="002060"/>
                </a:solidFill>
              </a:rPr>
              <a:t>quality</a:t>
            </a:r>
            <a:r>
              <a:rPr lang="es-ES" dirty="0" smtClean="0">
                <a:solidFill>
                  <a:srgbClr val="002060"/>
                </a:solidFill>
              </a:rPr>
              <a:t> </a:t>
            </a:r>
            <a:r>
              <a:rPr lang="es-ES" dirty="0" err="1" smtClean="0">
                <a:solidFill>
                  <a:srgbClr val="002060"/>
                </a:solidFill>
              </a:rPr>
              <a:t>early</a:t>
            </a:r>
            <a:r>
              <a:rPr lang="es-ES" dirty="0" smtClean="0">
                <a:solidFill>
                  <a:srgbClr val="002060"/>
                </a:solidFill>
              </a:rPr>
              <a:t> </a:t>
            </a:r>
            <a:r>
              <a:rPr lang="es-ES" dirty="0" err="1" smtClean="0">
                <a:solidFill>
                  <a:srgbClr val="002060"/>
                </a:solidFill>
              </a:rPr>
              <a:t>childhood</a:t>
            </a:r>
            <a:r>
              <a:rPr lang="es-ES" dirty="0" smtClean="0">
                <a:solidFill>
                  <a:srgbClr val="002060"/>
                </a:solidFill>
              </a:rPr>
              <a:t> </a:t>
            </a:r>
            <a:r>
              <a:rPr lang="es-ES" dirty="0" err="1" smtClean="0">
                <a:solidFill>
                  <a:srgbClr val="002060"/>
                </a:solidFill>
              </a:rPr>
              <a:t>education</a:t>
            </a:r>
            <a:r>
              <a:rPr lang="es-ES" dirty="0" smtClean="0">
                <a:solidFill>
                  <a:srgbClr val="002060"/>
                </a:solidFill>
              </a:rPr>
              <a:t> and </a:t>
            </a:r>
            <a:r>
              <a:rPr lang="es-ES" dirty="0" err="1" smtClean="0">
                <a:solidFill>
                  <a:srgbClr val="002060"/>
                </a:solidFill>
              </a:rPr>
              <a:t>care</a:t>
            </a:r>
            <a:r>
              <a:rPr lang="es-ES" dirty="0" smtClean="0">
                <a:solidFill>
                  <a:srgbClr val="002060"/>
                </a:solidFill>
              </a:rPr>
              <a:t> and reduce the </a:t>
            </a:r>
            <a:r>
              <a:rPr lang="es-ES" dirty="0" err="1" smtClean="0">
                <a:solidFill>
                  <a:srgbClr val="002060"/>
                </a:solidFill>
              </a:rPr>
              <a:t>number</a:t>
            </a:r>
            <a:r>
              <a:rPr lang="es-ES" dirty="0" smtClean="0">
                <a:solidFill>
                  <a:srgbClr val="002060"/>
                </a:solidFill>
              </a:rPr>
              <a:t> of </a:t>
            </a:r>
            <a:r>
              <a:rPr lang="es-ES" dirty="0" err="1" smtClean="0">
                <a:solidFill>
                  <a:srgbClr val="002060"/>
                </a:solidFill>
              </a:rPr>
              <a:t>early</a:t>
            </a:r>
            <a:r>
              <a:rPr lang="es-ES" dirty="0" smtClean="0">
                <a:solidFill>
                  <a:srgbClr val="002060"/>
                </a:solidFill>
              </a:rPr>
              <a:t> </a:t>
            </a:r>
            <a:r>
              <a:rPr lang="es-ES" dirty="0" err="1" smtClean="0">
                <a:solidFill>
                  <a:srgbClr val="002060"/>
                </a:solidFill>
              </a:rPr>
              <a:t>schools</a:t>
            </a:r>
            <a:r>
              <a:rPr lang="es-ES" dirty="0" smtClean="0">
                <a:solidFill>
                  <a:srgbClr val="002060"/>
                </a:solidFill>
              </a:rPr>
              <a:t> </a:t>
            </a:r>
            <a:r>
              <a:rPr lang="es-ES" dirty="0" err="1" smtClean="0">
                <a:solidFill>
                  <a:srgbClr val="002060"/>
                </a:solidFill>
              </a:rPr>
              <a:t>leavers</a:t>
            </a:r>
            <a:r>
              <a:rPr lang="es-ES" dirty="0" smtClean="0">
                <a:solidFill>
                  <a:srgbClr val="002060"/>
                </a:solidFill>
              </a:rPr>
              <a:t> </a:t>
            </a:r>
            <a:r>
              <a:rPr lang="es-ES" dirty="0" err="1" smtClean="0">
                <a:solidFill>
                  <a:srgbClr val="002060"/>
                </a:solidFill>
              </a:rPr>
              <a:t>from</a:t>
            </a:r>
            <a:r>
              <a:rPr lang="es-ES" dirty="0" smtClean="0">
                <a:solidFill>
                  <a:srgbClr val="002060"/>
                </a:solidFill>
              </a:rPr>
              <a:t> </a:t>
            </a:r>
            <a:r>
              <a:rPr lang="es-ES" dirty="0" err="1" smtClean="0">
                <a:solidFill>
                  <a:srgbClr val="002060"/>
                </a:solidFill>
              </a:rPr>
              <a:t>secondary</a:t>
            </a:r>
            <a:r>
              <a:rPr lang="es-ES" dirty="0" smtClean="0">
                <a:solidFill>
                  <a:srgbClr val="002060"/>
                </a:solidFill>
              </a:rPr>
              <a:t> </a:t>
            </a:r>
            <a:r>
              <a:rPr lang="es-ES" dirty="0" err="1" smtClean="0">
                <a:solidFill>
                  <a:srgbClr val="002060"/>
                </a:solidFill>
              </a:rPr>
              <a:t>education</a:t>
            </a:r>
            <a:r>
              <a:rPr lang="es-ES" dirty="0" smtClean="0">
                <a:solidFill>
                  <a:srgbClr val="002060"/>
                </a:solidFill>
              </a:rPr>
              <a:t> </a:t>
            </a:r>
            <a:r>
              <a:rPr lang="es-ES" dirty="0" err="1" smtClean="0">
                <a:solidFill>
                  <a:srgbClr val="002060"/>
                </a:solidFill>
              </a:rPr>
              <a:t>pursuant</a:t>
            </a:r>
            <a:r>
              <a:rPr lang="es-ES" dirty="0" smtClean="0">
                <a:solidFill>
                  <a:srgbClr val="002060"/>
                </a:solidFill>
              </a:rPr>
              <a:t> to the </a:t>
            </a:r>
            <a:r>
              <a:rPr lang="es-ES" dirty="0" err="1" smtClean="0">
                <a:solidFill>
                  <a:srgbClr val="002060"/>
                </a:solidFill>
              </a:rPr>
              <a:t>Europe</a:t>
            </a:r>
            <a:r>
              <a:rPr lang="es-ES" dirty="0" smtClean="0">
                <a:solidFill>
                  <a:srgbClr val="002060"/>
                </a:solidFill>
              </a:rPr>
              <a:t> 2020 </a:t>
            </a:r>
            <a:r>
              <a:rPr lang="es-ES" dirty="0" err="1" smtClean="0">
                <a:solidFill>
                  <a:srgbClr val="002060"/>
                </a:solidFill>
              </a:rPr>
              <a:t>Strategy</a:t>
            </a:r>
            <a:r>
              <a:rPr lang="es-ES" dirty="0" smtClean="0">
                <a:solidFill>
                  <a:srgbClr val="002060"/>
                </a:solidFill>
              </a:rPr>
              <a:t>. Roma </a:t>
            </a:r>
            <a:r>
              <a:rPr lang="es-ES" dirty="0" err="1" smtClean="0">
                <a:solidFill>
                  <a:srgbClr val="002060"/>
                </a:solidFill>
              </a:rPr>
              <a:t>youngsters</a:t>
            </a:r>
            <a:r>
              <a:rPr lang="es-ES" dirty="0" smtClean="0">
                <a:solidFill>
                  <a:srgbClr val="002060"/>
                </a:solidFill>
              </a:rPr>
              <a:t> </a:t>
            </a:r>
            <a:r>
              <a:rPr lang="es-ES" dirty="0" err="1" smtClean="0">
                <a:solidFill>
                  <a:srgbClr val="002060"/>
                </a:solidFill>
              </a:rPr>
              <a:t>should</a:t>
            </a:r>
            <a:r>
              <a:rPr lang="es-ES" dirty="0" smtClean="0">
                <a:solidFill>
                  <a:srgbClr val="002060"/>
                </a:solidFill>
              </a:rPr>
              <a:t> </a:t>
            </a:r>
            <a:r>
              <a:rPr lang="es-ES" dirty="0" err="1" smtClean="0">
                <a:solidFill>
                  <a:srgbClr val="002060"/>
                </a:solidFill>
              </a:rPr>
              <a:t>be</a:t>
            </a:r>
            <a:r>
              <a:rPr lang="es-ES" dirty="0" smtClean="0">
                <a:solidFill>
                  <a:srgbClr val="002060"/>
                </a:solidFill>
              </a:rPr>
              <a:t> </a:t>
            </a:r>
            <a:r>
              <a:rPr lang="es-ES" dirty="0" err="1" smtClean="0">
                <a:solidFill>
                  <a:srgbClr val="002060"/>
                </a:solidFill>
              </a:rPr>
              <a:t>strongly</a:t>
            </a:r>
            <a:r>
              <a:rPr lang="es-ES" dirty="0" smtClean="0">
                <a:solidFill>
                  <a:srgbClr val="002060"/>
                </a:solidFill>
              </a:rPr>
              <a:t> </a:t>
            </a:r>
            <a:r>
              <a:rPr lang="es-ES" dirty="0" err="1" smtClean="0">
                <a:solidFill>
                  <a:srgbClr val="002060"/>
                </a:solidFill>
              </a:rPr>
              <a:t>encouraged</a:t>
            </a:r>
            <a:r>
              <a:rPr lang="es-ES" dirty="0" smtClean="0">
                <a:solidFill>
                  <a:srgbClr val="002060"/>
                </a:solidFill>
              </a:rPr>
              <a:t> to participate </a:t>
            </a:r>
            <a:r>
              <a:rPr lang="es-ES" dirty="0" err="1" smtClean="0">
                <a:solidFill>
                  <a:srgbClr val="002060"/>
                </a:solidFill>
              </a:rPr>
              <a:t>also</a:t>
            </a:r>
            <a:r>
              <a:rPr lang="es-ES" dirty="0" smtClean="0">
                <a:solidFill>
                  <a:srgbClr val="002060"/>
                </a:solidFill>
              </a:rPr>
              <a:t> in </a:t>
            </a:r>
            <a:r>
              <a:rPr lang="es-ES" dirty="0" err="1" smtClean="0">
                <a:solidFill>
                  <a:srgbClr val="002060"/>
                </a:solidFill>
              </a:rPr>
              <a:t>secondary</a:t>
            </a:r>
            <a:r>
              <a:rPr lang="es-ES" dirty="0" smtClean="0">
                <a:solidFill>
                  <a:srgbClr val="002060"/>
                </a:solidFill>
              </a:rPr>
              <a:t> and </a:t>
            </a:r>
            <a:r>
              <a:rPr lang="es-ES" dirty="0" err="1" smtClean="0">
                <a:solidFill>
                  <a:srgbClr val="002060"/>
                </a:solidFill>
              </a:rPr>
              <a:t>tertiary</a:t>
            </a:r>
            <a:r>
              <a:rPr lang="es-ES" dirty="0" smtClean="0">
                <a:solidFill>
                  <a:srgbClr val="002060"/>
                </a:solidFill>
              </a:rPr>
              <a:t> </a:t>
            </a:r>
            <a:r>
              <a:rPr lang="es-ES" dirty="0" err="1" smtClean="0">
                <a:solidFill>
                  <a:srgbClr val="002060"/>
                </a:solidFill>
              </a:rPr>
              <a:t>education</a:t>
            </a:r>
            <a:r>
              <a:rPr lang="es-ES" dirty="0" smtClean="0">
                <a:solidFill>
                  <a:srgbClr val="002060"/>
                </a:solidFill>
              </a:rPr>
              <a:t>.</a:t>
            </a:r>
            <a:endParaRPr lang="es-ES" dirty="0">
              <a:solidFill>
                <a:srgbClr val="002060"/>
              </a:solidFill>
            </a:endParaRPr>
          </a:p>
        </p:txBody>
      </p:sp>
      <p:pic>
        <p:nvPicPr>
          <p:cNvPr id="4" name="Picture 2" descr="EUROMA_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4475" y="332656"/>
            <a:ext cx="1499525" cy="10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503</Words>
  <Application>Microsoft Office PowerPoint</Application>
  <PresentationFormat>Presentación en pantalla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Roma education: the role of the Structural Funds </vt:lpstr>
      <vt:lpstr>Diapositiva 2</vt:lpstr>
      <vt:lpstr>EU2020 Strategy   </vt:lpstr>
      <vt:lpstr>5 targets for the EU2020 Strategy</vt:lpstr>
      <vt:lpstr> EU Cohesion Policy Proposals from the European Commission </vt:lpstr>
      <vt:lpstr>Regulation of the ESF.  Scope of support</vt:lpstr>
      <vt:lpstr>EC Framework for National Roma Integration Strategies up to 2020</vt:lpstr>
      <vt:lpstr>EC Framework for National Roma Integration  Strategies up to 2020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 education: the role of the Structural Funds</dc:title>
  <dc:creator>standard</dc:creator>
  <cp:lastModifiedBy>standard</cp:lastModifiedBy>
  <cp:revision>9</cp:revision>
  <dcterms:created xsi:type="dcterms:W3CDTF">2011-11-09T21:18:28Z</dcterms:created>
  <dcterms:modified xsi:type="dcterms:W3CDTF">2011-11-09T23:26:29Z</dcterms:modified>
</cp:coreProperties>
</file>